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75" r:id="rId5"/>
    <p:sldId id="276" r:id="rId6"/>
    <p:sldId id="277" r:id="rId7"/>
    <p:sldId id="286" r:id="rId8"/>
    <p:sldId id="287" r:id="rId9"/>
    <p:sldId id="342" r:id="rId10"/>
    <p:sldId id="257" r:id="rId11"/>
    <p:sldId id="288" r:id="rId12"/>
    <p:sldId id="289" r:id="rId13"/>
    <p:sldId id="258" r:id="rId14"/>
    <p:sldId id="284" r:id="rId15"/>
    <p:sldId id="285" r:id="rId16"/>
    <p:sldId id="330" r:id="rId17"/>
    <p:sldId id="331" r:id="rId18"/>
    <p:sldId id="290" r:id="rId19"/>
    <p:sldId id="332" r:id="rId20"/>
    <p:sldId id="262" r:id="rId21"/>
    <p:sldId id="263" r:id="rId22"/>
    <p:sldId id="333" r:id="rId23"/>
    <p:sldId id="334" r:id="rId24"/>
    <p:sldId id="338" r:id="rId25"/>
    <p:sldId id="291" r:id="rId26"/>
    <p:sldId id="292" r:id="rId27"/>
    <p:sldId id="340" r:id="rId28"/>
    <p:sldId id="293" r:id="rId29"/>
    <p:sldId id="341" r:id="rId30"/>
    <p:sldId id="335" r:id="rId31"/>
    <p:sldId id="336" r:id="rId32"/>
    <p:sldId id="294" r:id="rId33"/>
    <p:sldId id="295" r:id="rId34"/>
    <p:sldId id="269" r:id="rId35"/>
    <p:sldId id="270" r:id="rId36"/>
    <p:sldId id="271" r:id="rId37"/>
    <p:sldId id="272" r:id="rId38"/>
    <p:sldId id="299" r:id="rId39"/>
    <p:sldId id="300" r:id="rId40"/>
    <p:sldId id="274" r:id="rId41"/>
    <p:sldId id="301" r:id="rId42"/>
    <p:sldId id="302" r:id="rId43"/>
    <p:sldId id="337" r:id="rId44"/>
    <p:sldId id="279" r:id="rId45"/>
    <p:sldId id="280" r:id="rId46"/>
    <p:sldId id="281" r:id="rId47"/>
    <p:sldId id="282" r:id="rId48"/>
    <p:sldId id="304" r:id="rId49"/>
    <p:sldId id="305" r:id="rId50"/>
    <p:sldId id="306" r:id="rId51"/>
    <p:sldId id="307" r:id="rId52"/>
    <p:sldId id="308" r:id="rId53"/>
    <p:sldId id="309" r:id="rId54"/>
  </p:sldIdLst>
  <p:sldSz cx="12192000" cy="6858000"/>
  <p:notesSz cx="6858000" cy="9144000"/>
  <p:custDataLst>
    <p:tags r:id="rId5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3EC6"/>
    <a:srgbClr val="3A2888"/>
    <a:srgbClr val="3F2C96"/>
    <a:srgbClr val="9FBBFE"/>
    <a:srgbClr val="9A8BD9"/>
    <a:srgbClr val="8574D1"/>
    <a:srgbClr val="231076"/>
    <a:srgbClr val="A2B7CB"/>
    <a:srgbClr val="E49D9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1"/>
    <p:restoredTop sz="94647"/>
  </p:normalViewPr>
  <p:slideViewPr>
    <p:cSldViewPr snapToGrid="0" snapToObjects="1">
      <p:cViewPr varScale="1">
        <p:scale>
          <a:sx n="69" d="100"/>
          <a:sy n="69" d="100"/>
        </p:scale>
        <p:origin x="14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gs" Target="tags/tag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30T05:02:33.3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148 434 24575,'632'0'0,"-606"-1"0,-1-1 0,0 0 0,1-2 0,-1-1 0,38-13 0,-85 10 0,0 2 0,-30-6 0,6 1 0,1-2 0,0-2 0,2-2 0,-76-40 0,92 43 0,-2 2 0,0 1 0,0 1 0,0 2 0,-61-10 0,19 7 0,5 0 0,-112-4 0,151 14 0,45 0 0,34-3 0,391-30 0,6 34 0,-181 2 0,313-1 0,-601 0 0,0 1 0,1 1 0,-20 6 0,-38 6 0,-463-4 0,325-14 0,158 3 0,46 0 0,38 0 0,1347 0 0,-1339-1 0,-1-3 0,47-10 0,-40 6 0,45-3 0,-46 7 0,50-12 0,-55 9 0,1 1 0,39-2 0,87 10 0,74-4 0,-222 0 0,0-1 0,0-1 0,0 0 0,0-1 0,-1-1 0,16-9 0,-13 7 0,0 1 0,1 0 0,22-5 0,-34 11 0,-14 2 0,-34 7 0,-60 15 0,-149 23 0,227-42 0,-1 1 0,1 1 0,0 1 0,1 2 0,0 0 0,0 2 0,-26 15 0,20-10 0,-60 21 0,66-29 0,1 1 0,1 1 0,-1 1 0,-31 22 0,53-32 0,0-1 0,0 0 0,1 1 0,-1-1 0,0 0 0,1 1 0,-1-1 0,0 1 0,1-1 0,-1 1 0,1 0 0,-1-1 0,1 1 0,-1 0 0,1-1 0,-1 1 0,1 0 0,0-1 0,-1 1 0,1 0 0,0 0 0,0-1 0,0 1 0,-1 0 0,1 0 0,0 0 0,0-1 0,0 1 0,0 0 0,0 0 0,1 1 0,0-1 0,0 0 0,0 0 0,0 0 0,1 0 0,-1-1 0,0 1 0,0 0 0,1 0 0,-1-1 0,1 1 0,-1-1 0,1 1 0,-1-1 0,4 1 0,60 4 0,-62-5 0,111-3 0,66 3 0,-176 0 0,-1 1 0,1-1 0,0 1 0,-1 0 0,1 0 0,-1 1 0,1-1 0,-1 1 0,0 0 0,0 0 0,1 0 0,3 4 0,-6-6 0,-1 1 0,1-1 0,-1 1 0,1-1 0,-1 1 0,1 0 0,-1-1 0,0 1 0,1 0 0,-1-1 0,0 1 0,0 0 0,1-1 0,-1 1 0,0 0 0,0 0 0,0-1 0,0 1 0,0 0 0,0-1 0,0 1 0,0 0 0,0 0 0,0-1 0,-1 2 0,0 0 0,0-1 0,0 1 0,0-1 0,-1 1 0,1-1 0,0 0 0,-1 1 0,1-1 0,-1 0 0,1 0 0,-1 0 0,0 0 0,0 0 0,-3 0 0,-14 6 0,-1-1 0,0-1 0,-30 4 0,-38 10 0,83-18 0,-64 21 0,1 2 0,-65 33 0,128-53 0,-1-1 0,0 0 0,1 1 0,0 0 0,0 0 0,0 1 0,0-1 0,-7 11 0,11-14 0,1 0 0,-1 1 0,0-1 0,0 1 0,1-1 0,-1 0 0,1 1 0,0-1 0,-1 1 0,1-1 0,0 1 0,0-1 0,0 1 0,0-1 0,0 1 0,0-1 0,0 1 0,0-1 0,1 1 0,-1-1 0,0 1 0,1-1 0,-1 1 0,1-1 0,0 0 0,0 1 0,-1-1 0,1 0 0,0 0 0,0 1 0,0-1 0,0 0 0,0 0 0,1 0 0,-1 0 0,0 0 0,0-1 0,1 1 0,-1 0 0,0 0 0,1-1 0,2 2 0,31 12 0,1-1 0,1-1 0,0-2 0,53 7 0,-48-9 0,318 47 0,-346-53 0,1 0 0,-1 2 0,21 6 0,-30-8 0,0 0 0,0 0 0,-1 0 0,1 0 0,0 1 0,-1-1 0,0 1 0,0 1 0,0-1 0,0 0 0,0 1 0,5 7 0,-8-9 0,0 0 0,-1 0 0,1 0 0,-1 0 0,1-1 0,-1 1 0,0 0 0,0 0 0,0 0 0,0 0 0,0 0 0,-1 0 0,1 0 0,0-1 0,-1 1 0,0 0 0,1 0 0,-1 0 0,0-1 0,0 1 0,0 0 0,0-1 0,0 1 0,0-1 0,0 1 0,-1-1 0,1 1 0,-2 0 0,-48 38 0,47-37 0,-185 110 0,39-25 0,133-78 0,3-2 0,0 1 0,1 1 0,-24 21 0,32-26 0,1 0 0,0 0 0,0 1 0,1-1 0,0 1 0,0 0 0,0 0 0,1 0 0,-1 0 0,2 1 0,-1-1 0,1 0 0,-1 8 0,-1 9 0,1 0 0,0-1 0,2 1 0,1 0 0,1-1 0,1 1 0,6 24 0,-7-43 0,-1 0 0,1 0 0,0 0 0,0 0 0,0-1 0,0 1 0,1-1 0,0 1 0,-1-1 0,1 0 0,0 0 0,1 0 0,-1-1 0,0 1 0,7 3 0,-3-3 0,0 1 0,1-1 0,-1-1 0,1 0 0,0 0 0,0 0 0,14 0 0,5-1 0,0-2 0,0-1 0,49-10 0,-44 6 0,0-2 0,0-2 0,42-18 0,-59 21 0,0-1 0,0 0 0,0-1 0,-1 0 0,-1-1 0,0-1 0,0 0 0,17-19 0,-28 27-50,1 1-1,-1-1 1,0 0-1,1 1 0,-1-1 1,-1 0-1,1 0 1,0 0-1,-1-1 1,0 1-1,1 0 0,-1 0 1,0-1-1,-1 1 1,1-1-1,-1 1 1,1-1-1,-1 1 0,0-1 1,-1 1-1,1-1 1,0 1-1,-1-1 1,0 1-1,0 0 1,-1-4-1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30T05:02:41.2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2249 1 24575,'-25'1'0,"0"1"0,1 2 0,-29 8 0,24-6 0,-53 7 0,-139-14 0,-36 4 0,233 0 0,0 1 0,1 1 0,0 1 0,0 1 0,-23 11 0,41-15 0,-1 0 0,1 1 0,0 0 0,0 0 0,0 0 0,0 0 0,1 1 0,0 0 0,0 0 0,0 0 0,1 0 0,-1 0 0,1 1 0,0 0 0,1-1 0,0 1 0,0 0 0,0 0 0,0 1 0,0 10 0,-2 12 0,2 0 0,2 0 0,3 39 0,0-24 0,-3-31 0,1-1 0,0 0 0,-1 0 0,-1-1 0,0 1 0,-5 22 0,5-30 0,-1-1 0,1 0 0,-1 0 0,0 0 0,1 0 0,-1 0 0,0 0 0,-1 0 0,1-1 0,0 1 0,-1-1 0,0 0 0,1 0 0,-1 0 0,0 0 0,0 0 0,0 0 0,-1-1 0,1 0 0,0 1 0,0-1 0,-1 0 0,1-1 0,-7 2 0,-29 2 0,0-2 0,0-1 0,-55-6 0,1 0 0,-519 5 0,591 1 0,0 2 0,0 0 0,1 1 0,-1 2 0,1 0 0,-26 11 0,17-6 0,-50 12 0,56-17 0,48-4 0,149-2 0,339-44 0,-434 31 0,236-36 0,-220 38 0,131 4 0,390 10 0,-430-4 0,-190 1 0,-240 7 0,201-2 0,0 1 0,0 1 0,-69 23 0,33-1 0,0 2 0,-101 59 0,140-67 0,1 2 0,1 2 0,1 2 0,1 1 0,-59 66 0,86-85 0,0 1 0,2 0 0,-1 0 0,1 1 0,1 0 0,0 0 0,1 1 0,1-1 0,0 1 0,0 0 0,2 0 0,-1 1 0,2-1 0,0 0 0,1 1 0,0-1 0,1 0 0,1 1 0,0-1 0,1 0 0,8 23 0,-11-35 0,1 0 0,-1 0 0,1 0 0,0-1 0,0 1 0,0 0 0,0 0 0,0 0 0,0-1 0,0 1 0,1-1 0,1 3 0,-2-4 0,-1 1 0,1-1 0,-1 0 0,0 0 0,1 0 0,-1 0 0,1 0 0,-1 0 0,1 0 0,-1 0 0,1 0 0,-1 0 0,0 0 0,1 0 0,-1 0 0,1-1 0,-1 1 0,1 0 0,-1 0 0,0 0 0,1-1 0,-1 1 0,1 0 0,-1 0 0,0-1 0,1 1 0,-1 0 0,0-1 0,0 1 0,1 0 0,-1-1 0,0 1 0,0-1 0,1 1 0,4-9 0,-1-1 0,0 1 0,6-20 0,1-3 0,37-58 0,-35 70 0,-2 1 0,0-2 0,-1 0 0,-1 0 0,-1-1 0,-1 1 0,-1-2 0,0 1 0,3-39 0,-10 3 0,0 35 0,1 0 0,4-33 0,-4 49 0,2 1 0,-1 0 0,1 0 0,0 0 0,0 0 0,1 0 0,-1 0 0,1 0 0,1 1 0,-1-1 0,1 1 0,0 0 0,6-6 0,13-7 0,0 2 0,1 1 0,1 0 0,1 2 0,0 1 0,50-16 0,-2-1 0,490-182 0,-557 208 0,0 1 0,0 0 0,0 0 0,1 1 0,-1 0 0,0 1 0,1-1 0,-1 2 0,1-1 0,12 3 0,-16-2 0,-1 1 0,1-1 0,-1 1 0,0 0 0,0 0 0,0 1 0,0-1 0,0 0 0,0 1 0,0 0 0,-1 0 0,1 0 0,-1 0 0,0 0 0,0 0 0,0 1 0,-1-1 0,1 1 0,-1-1 0,1 1 0,-1-1 0,0 1 0,0 4 0,6 26 0,0 1 0,-3 0 0,1 56 0,-15 110 0,-65 367 0,10-107 0,39-110 0,26-349 0,0 0 0,0 0 0,0-1 0,0 1 0,0 0 0,0 0 0,-1 0 0,1 0 0,0-1 0,-1 1 0,0 0 0,1 0 0,-1-1 0,0 1 0,0 0 0,-1 1 0,0-5 0,1 1 0,-1-1 0,1 0 0,0 0 0,0 0 0,0 0 0,0-1 0,0 1 0,0 0 0,1 0 0,-1 0 0,1-1 0,-1-3 0,-14-68 0,-10-143 0,16-89 0,7 215 0,3-151 0,-4-101 0,-1 314 0,4 29 0,-1 0 0,1-1 0,0 1 0,0-1 0,0 1 0,0 0 0,0-1 0,-1 1 0,1-1 0,0 1 0,0 0 0,-1-1 0,1 1 0,0 0 0,0-1 0,-1 1 0,1 0 0,0 0 0,-1-1 0,1 1 0,-1 0 0,1 0 0,0 0 0,-1 0 0,1-1 0,0 1 0,-1 0 0,1 0 0,-2 0 0,0 2 0,0-1 0,0 1 0,0 0 0,0 0 0,0 0 0,1 0 0,-1 1 0,1-1 0,-1 0 0,1 1 0,0-1 0,-1 1 0,1-1 0,1 1 0,-2 5 0,-97 294 0,36-102 0,5-2 0,-8 22 0,43-172 0,6-34 0,17-14 0,-1-1 0,0 1 0,1 0 0,-1 0 0,1 0 0,-1-1 0,0 1 0,1 0 0,-1-1 0,1 1 0,-1 0 0,0-1 0,1 1 0,-1-1 0,1 1 0,0-1 0,-1 1 0,1-1 0,-1 1 0,1-1 0,0 1 0,-1-1 0,1 0 0,0 1 0,0-1 0,-1 1 0,1-1 0,0 0 0,0 1 0,0-2 0,-1-4 3,0 1-1,0 0 0,0 0 0,1 0 1,0-1-1,0 1 0,1 0 1,-1 0-1,1-1 0,0 1 1,1 0-1,-1 0 0,4-6 0,34-68-143,-15 34-1115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30T05:02:42.8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30T05:02:44.6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3136 0 24575,'-7'5'0,"0"0"0,0-1 0,-1 0 0,0 0 0,0-1 0,0 0 0,0-1 0,0 1 0,0-2 0,-1 1 0,-13 0 0,-23 6 0,-19 6 0,-116 8 0,178-21 0,-21 2 0,0 2 0,0 1 0,1 1 0,-23 9 0,23-7 0,0-1 0,-1-1 0,0-1 0,-30 4 0,-78 6 0,-229 60 0,83-21 0,19-5 0,-35 17 0,-61 1 0,291-57 0,1-3 0,-1-2 0,0-4 0,-70-5 0,-112 5 0,232-1-114,1 1 1,-1 0-1,0 1 0,1 1 0,0 0 1,-1 1-1,2 0 0,-1 1 0,1 0 1,0 1-1,-12 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30T05:02:47.7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30T17:45:47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4709 2395 24575,'-1'-5'0,"0"0"0,-1 0 0,1 0 0,-1 0 0,0 0 0,-1 0 0,1 0 0,-1 1 0,0-1 0,0 1 0,-6-7 0,-4-6 0,-82-111 0,-170-179 0,220 259 0,-45-54 0,40 43 0,-2 2 0,-2 2 0,-112-86 0,-51-20 0,131 93 0,58 44 0,0 2 0,-2 0 0,-34-18 0,-19-3 0,-135-96 0,-55-40 0,239 158 0,-8-1 0,0 2 0,-2 2 0,-50-14 0,-57-24 0,-275-112 0,65 27 0,312 120 0,-52-22 0,-131-39 0,202 75 0,0 3 0,1 0 0,-53 1 0,15 0 0,47 1 0,0-2 0,1 0 0,0-1 0,-34-14 0,33 11 0,-1 1 0,0 1 0,0 0 0,-25-2 0,7 5 0,-1 1 0,-47 5 0,69-2 0,1 2 0,0 0 0,0 1 0,0 1 0,0 0 0,1 1 0,-24 13 0,20-7 0,0 1 0,1 0 0,0 1 0,1 2 0,1-1 0,1 2 0,0 0 0,1 1 0,-22 36 0,20-25 0,2 0 0,1 1 0,2 0 0,1 1 0,1 1 0,-8 45 0,-25 128 0,-15 81 0,47-212 0,-2 144 0,11 3 0,7 163 0,-1-348 0,2 0 0,19 59 0,-14-53 0,11 61 0,-10-35 0,3 0 0,43 118 0,-21-77 0,7 10 0,63 121 0,-63-146 0,-40-87 0,42 94 0,67 105 0,-83-164 0,46 49 0,-13-16 0,-9-11 0,3-2 0,117 99 0,156 75 0,486 190 0,-757-399 0,5 6 0,-1 3 0,67 50 0,105 97 0,-145-108 0,4-4 0,163 94 0,-222-149 0,71 23 0,-17-9 0,-62-21 0,0-1 0,56 7 0,-50-10 0,56 17 0,-39-8 0,-1-2 0,1-1 0,1-4 0,59 3 0,209-11 0,-137-2 0,-130 3 0,141-6 0,-167 3 0,-1-1 0,-1-1 0,1-1 0,-1-1 0,40-18 0,-35 11 0,0-2 0,-1-1 0,46-36 0,-59 41 0,-1-1 0,-1-1 0,0 0 0,-1 0 0,0-1 0,-1-1 0,-1 0 0,9-19 0,42-85 0,-35 73 0,-2-2 0,-2 0 0,29-98 0,-35 72 0,10-94 0,-24 136 0,-1 0 0,-1 0 0,-1-1 0,-3 1 0,-9-46 0,4 35 0,-4-77 0,9 70 0,1 33 0,-1-1 0,-1 1 0,0 0 0,-13-27 0,10 25 0,0 0 0,2-1 0,-5-24 0,5-39 0,6 66 0,-1 1 0,0-1 0,-1 1 0,-1 0 0,-1 0 0,-6-19 0,-38-90 0,21 50 0,-56-109 0,14 31 0,55 116 0,-2 2 0,-1 0 0,-2 0 0,-44-61 0,32 60 0,-4-5 0,-43-67 0,60 76 0,1-2 0,-15-41 0,16 34 0,-1 5-1365,0 5-5461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106F-A246-2E48-9544-E8146AB80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29C53-2CA9-764A-93AB-ECAD546B0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C782C-8745-7347-B6AC-4D877228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CFD0D-118D-4441-A91C-1B836A28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B8388-0632-6942-96AC-2D61940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46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9CC8-54DA-0A42-9DA3-C9E7FB11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DD596-2259-614F-A986-3F25CF600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5B1C8-F927-B147-8326-E3862924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B53A9-157A-9941-B952-607DAB5F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F697C-66DE-734A-9CA9-579BCEA1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8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FAABD5-DA08-A547-B641-D0E088917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8267B-68DB-BD49-A9B4-434AE7BB2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2D5EC-A445-FF43-82E6-1E7554A5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6C67B-5186-6A4F-8CC0-6CBFEB11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F1686-2B7E-F34D-B970-CC7FA2D3B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61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EA2F-4473-0948-AB43-EBE33511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8B151-747D-604F-903D-9A920F317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47E0C-8A67-AE45-9E33-B90E65F82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C27D1-B1FA-884E-BB86-6AA912AD2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0875C-8A74-6B43-8AF6-63659F8E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27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3F97-6513-314A-BEB3-8AC3A43C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C1008-6364-A640-BA0B-D8775884B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AB27E-7D19-9148-AFBE-D10DF7C1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7AB2F-DBDD-3343-AB56-539EF251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2543B-D933-004D-99FF-224DE8B9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93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5657-C487-1D4B-9C65-4DD0F323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2E6E-20E6-9043-A03F-A481416CA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B42E3-D2BE-6F4D-92FC-1494FD65C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5245B-18BD-FF4F-92B6-242006FB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81255-874F-754B-A47E-861DA0CD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19D76-7CF9-AC46-8DF1-89FFCD7B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21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3E17C-5F89-8D43-BA72-7627FFCB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69009-5908-0446-A2D3-27CA7612D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4F87B-6AD1-4F41-B65A-1712AF5CC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BD845-9E91-C744-AC94-1F3B0763A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476AE-7625-BD41-9CA9-51364370D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53358-AC69-5B4B-A141-FBCF7AC8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FCEA71-D074-9149-9053-65C6E547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57ED6-3E53-184B-96E1-A81C0B36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76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7104-1EED-AC46-9BFE-74C4C897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A8C08-9E8C-6741-A2F0-5FAB6AE5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7E1B8-2D7B-4548-B1EC-8C766C92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0B748-F1C5-8749-8C42-DAC929DF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46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E7249-F53D-4B4D-A448-22699C3D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82F3B-F381-C642-956B-8B897A4E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9A17-3A94-2D4B-863A-D140FD43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42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8CEF-1C51-8C45-A4DD-823EF2ED1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74CA-1122-FA4B-B960-C80ADBD8C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A1D2F-31D9-944B-9E05-A6DF632D8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8C1F2-E75A-7847-BE97-4BAFD26A3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89FF9-DBBA-CD42-95A8-C1446B01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18F56-7D9A-9D48-8FD1-C96B13CC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40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87D9-2240-8D42-BF6D-3237D5EF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3825A-5AFC-8A42-93C4-F00E40A0F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956E5-5DA8-AB49-9E03-65283DF2A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163D5-4687-C243-A8A2-0650A788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00BF0-29B6-B343-A484-59353A8A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8E5C9-1065-5147-B725-91FB9915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17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B6787-B51F-DB42-9E52-63E10EB8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9472-27F5-2144-BCEC-3E0A96761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52788-8A6E-D24F-82D2-F38C9E41A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2730A-859E-B540-ADF3-E97069AD1FD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DDB45-653D-0C49-B78E-967549C7B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DC715-0B9A-0348-A62C-3F8BCE535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4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customXml" Target="../ink/ink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2456" y="3772943"/>
            <a:ext cx="3236449" cy="2202058"/>
            <a:chOff x="-100135" y="-211197"/>
            <a:chExt cx="1278597" cy="869950"/>
          </a:xfrm>
        </p:grpSpPr>
        <p:sp>
          <p:nvSpPr>
            <p:cNvPr id="3" name="Freeform 3"/>
            <p:cNvSpPr/>
            <p:nvPr/>
          </p:nvSpPr>
          <p:spPr>
            <a:xfrm>
              <a:off x="-92967" y="0"/>
              <a:ext cx="1271429" cy="448355"/>
            </a:xfrm>
            <a:custGeom>
              <a:avLst/>
              <a:gdLst/>
              <a:ahLst/>
              <a:cxnLst/>
              <a:rect l="l" t="t" r="r" b="b"/>
              <a:pathLst>
                <a:path w="1271429" h="448355">
                  <a:moveTo>
                    <a:pt x="0" y="0"/>
                  </a:moveTo>
                  <a:lnTo>
                    <a:pt x="1271429" y="0"/>
                  </a:lnTo>
                  <a:lnTo>
                    <a:pt x="1271429" y="448355"/>
                  </a:lnTo>
                  <a:lnTo>
                    <a:pt x="0" y="448355"/>
                  </a:lnTo>
                  <a:close/>
                </a:path>
              </a:pathLst>
            </a:custGeom>
            <a:solidFill>
              <a:srgbClr val="231076"/>
            </a:solidFill>
          </p:spPr>
          <p:txBody>
            <a:bodyPr/>
            <a:lstStyle/>
            <a:p>
              <a:endParaRPr lang="en-IN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00135" y="-211197"/>
              <a:ext cx="1271429" cy="869950"/>
            </a:xfrm>
            <a:prstGeom prst="rect">
              <a:avLst/>
            </a:prstGeom>
          </p:spPr>
          <p:txBody>
            <a:bodyPr lIns="110067" tIns="110067" rIns="110067" bIns="110067" rtlCol="0" anchor="ctr"/>
            <a:lstStyle/>
            <a:p>
              <a:pPr algn="ctr">
                <a:lnSpc>
                  <a:spcPts val="2359"/>
                </a:lnSpc>
              </a:pPr>
              <a:r>
                <a:rPr lang="en-US" sz="1999" dirty="0">
                  <a:solidFill>
                    <a:srgbClr val="FFFFFF"/>
                  </a:solidFill>
                  <a:latin typeface="Arial"/>
                </a:rPr>
                <a:t>Presented by:</a:t>
              </a:r>
            </a:p>
            <a:p>
              <a:pPr algn="ctr">
                <a:lnSpc>
                  <a:spcPts val="2359"/>
                </a:lnSpc>
              </a:pPr>
              <a:r>
                <a:rPr lang="en-US" sz="1999" dirty="0">
                  <a:solidFill>
                    <a:srgbClr val="FFFFFF"/>
                  </a:solidFill>
                  <a:latin typeface="Arial"/>
                </a:rPr>
                <a:t> Burhanuddin Khokhawala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758896" y="384846"/>
            <a:ext cx="938793" cy="938793"/>
          </a:xfrm>
          <a:custGeom>
            <a:avLst/>
            <a:gdLst/>
            <a:ahLst/>
            <a:cxnLst/>
            <a:rect l="l" t="t" r="r" b="b"/>
            <a:pathLst>
              <a:path w="1408190" h="1408190">
                <a:moveTo>
                  <a:pt x="0" y="0"/>
                </a:moveTo>
                <a:lnTo>
                  <a:pt x="1408191" y="0"/>
                </a:lnTo>
                <a:lnTo>
                  <a:pt x="1408191" y="1408190"/>
                </a:lnTo>
                <a:lnTo>
                  <a:pt x="0" y="1408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sz="1200"/>
          </a:p>
        </p:txBody>
      </p:sp>
      <p:sp>
        <p:nvSpPr>
          <p:cNvPr id="6" name="Freeform 6"/>
          <p:cNvSpPr/>
          <p:nvPr/>
        </p:nvSpPr>
        <p:spPr>
          <a:xfrm>
            <a:off x="685800" y="384846"/>
            <a:ext cx="938793" cy="938793"/>
          </a:xfrm>
          <a:custGeom>
            <a:avLst/>
            <a:gdLst/>
            <a:ahLst/>
            <a:cxnLst/>
            <a:rect l="l" t="t" r="r" b="b"/>
            <a:pathLst>
              <a:path w="1408190" h="1408190">
                <a:moveTo>
                  <a:pt x="0" y="0"/>
                </a:moveTo>
                <a:lnTo>
                  <a:pt x="1408190" y="0"/>
                </a:lnTo>
                <a:lnTo>
                  <a:pt x="1408190" y="1408190"/>
                </a:lnTo>
                <a:lnTo>
                  <a:pt x="0" y="1408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sz="1200"/>
          </a:p>
        </p:txBody>
      </p:sp>
      <p:sp>
        <p:nvSpPr>
          <p:cNvPr id="7" name="Freeform 7"/>
          <p:cNvSpPr/>
          <p:nvPr/>
        </p:nvSpPr>
        <p:spPr>
          <a:xfrm>
            <a:off x="6158309" y="0"/>
            <a:ext cx="6033691" cy="6858000"/>
          </a:xfrm>
          <a:custGeom>
            <a:avLst/>
            <a:gdLst/>
            <a:ahLst/>
            <a:cxnLst/>
            <a:rect l="l" t="t" r="r" b="b"/>
            <a:pathLst>
              <a:path w="9050536" h="10287000">
                <a:moveTo>
                  <a:pt x="0" y="0"/>
                </a:moveTo>
                <a:lnTo>
                  <a:pt x="9050536" y="0"/>
                </a:lnTo>
                <a:lnTo>
                  <a:pt x="90505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299" r="-6951" b="-8560"/>
            </a:stretch>
          </a:blipFill>
        </p:spPr>
        <p:txBody>
          <a:bodyPr/>
          <a:lstStyle/>
          <a:p>
            <a:endParaRPr lang="en-IN" sz="1200"/>
          </a:p>
        </p:txBody>
      </p:sp>
      <p:sp>
        <p:nvSpPr>
          <p:cNvPr id="8" name="TextBox 8"/>
          <p:cNvSpPr txBox="1"/>
          <p:nvPr/>
        </p:nvSpPr>
        <p:spPr>
          <a:xfrm>
            <a:off x="599683" y="3026472"/>
            <a:ext cx="4260139" cy="609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4666" spc="51" dirty="0">
                <a:solidFill>
                  <a:srgbClr val="231076"/>
                </a:solidFill>
                <a:latin typeface="Anton"/>
              </a:rPr>
              <a:t>GROWTH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6519" y="2104227"/>
            <a:ext cx="4706469" cy="888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66"/>
              </a:lnSpc>
            </a:pPr>
            <a:r>
              <a:rPr lang="en-US" sz="7200" dirty="0">
                <a:solidFill>
                  <a:srgbClr val="231076"/>
                </a:solidFill>
                <a:latin typeface="TT Chocolates Ultra-Bold"/>
              </a:rPr>
              <a:t>TELANGANA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4ED1CEA3-3819-6973-DD66-B78237B4B1AD}"/>
              </a:ext>
            </a:extLst>
          </p:cNvPr>
          <p:cNvSpPr txBox="1"/>
          <p:nvPr/>
        </p:nvSpPr>
        <p:spPr>
          <a:xfrm>
            <a:off x="0" y="77226"/>
            <a:ext cx="12192000" cy="1034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6134" dirty="0">
                <a:solidFill>
                  <a:srgbClr val="000000"/>
                </a:solidFill>
                <a:latin typeface="Canva Sans Bold"/>
              </a:rPr>
              <a:t>Documents vs E-stamps Distribution</a:t>
            </a: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F6F02608-4371-039F-BCCA-0EB286E9B481}"/>
              </a:ext>
            </a:extLst>
          </p:cNvPr>
          <p:cNvGrpSpPr/>
          <p:nvPr/>
        </p:nvGrpSpPr>
        <p:grpSpPr>
          <a:xfrm>
            <a:off x="0" y="1112061"/>
            <a:ext cx="12192000" cy="122090"/>
            <a:chOff x="0" y="0"/>
            <a:chExt cx="4816593" cy="48233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04175830-03A3-601F-6EB8-7A25766625FE}"/>
                </a:ext>
              </a:extLst>
            </p:cNvPr>
            <p:cNvSpPr/>
            <p:nvPr/>
          </p:nvSpPr>
          <p:spPr>
            <a:xfrm>
              <a:off x="0" y="0"/>
              <a:ext cx="4816592" cy="48233"/>
            </a:xfrm>
            <a:custGeom>
              <a:avLst/>
              <a:gdLst/>
              <a:ahLst/>
              <a:cxnLst/>
              <a:rect l="l" t="t" r="r" b="b"/>
              <a:pathLst>
                <a:path w="4816592" h="48233">
                  <a:moveTo>
                    <a:pt x="0" y="0"/>
                  </a:moveTo>
                  <a:lnTo>
                    <a:pt x="4816592" y="0"/>
                  </a:lnTo>
                  <a:lnTo>
                    <a:pt x="4816592" y="48233"/>
                  </a:lnTo>
                  <a:lnTo>
                    <a:pt x="0" y="48233"/>
                  </a:lnTo>
                  <a:close/>
                </a:path>
              </a:pathLst>
            </a:custGeom>
            <a:solidFill>
              <a:srgbClr val="8574D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D49D2B4D-5937-05F3-4FB8-E68E69BBE6A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A69488A-9654-8FCE-17C8-BCB0D9B19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1" y="1597377"/>
            <a:ext cx="11564224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47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1546" y="1425388"/>
            <a:ext cx="11608909" cy="5253572"/>
          </a:xfrm>
          <a:custGeom>
            <a:avLst/>
            <a:gdLst/>
            <a:ahLst/>
            <a:cxnLst/>
            <a:rect l="l" t="t" r="r" b="b"/>
            <a:pathLst>
              <a:path w="17413363" h="9749878">
                <a:moveTo>
                  <a:pt x="0" y="0"/>
                </a:moveTo>
                <a:lnTo>
                  <a:pt x="17413362" y="0"/>
                </a:lnTo>
                <a:lnTo>
                  <a:pt x="17413362" y="9749878"/>
                </a:lnTo>
                <a:lnTo>
                  <a:pt x="0" y="9749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06E4359-8928-56AC-230E-ADE106928094}"/>
              </a:ext>
            </a:extLst>
          </p:cNvPr>
          <p:cNvSpPr txBox="1"/>
          <p:nvPr/>
        </p:nvSpPr>
        <p:spPr>
          <a:xfrm>
            <a:off x="781794" y="77226"/>
            <a:ext cx="10628412" cy="103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6134" dirty="0">
                <a:solidFill>
                  <a:srgbClr val="000000"/>
                </a:solidFill>
                <a:latin typeface="Canva Sans Bold"/>
              </a:rPr>
              <a:t>Documents vs E-stamps Trend</a:t>
            </a:r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C7D38270-0A42-C88A-A84E-5039D6C1CFB1}"/>
              </a:ext>
            </a:extLst>
          </p:cNvPr>
          <p:cNvGrpSpPr/>
          <p:nvPr/>
        </p:nvGrpSpPr>
        <p:grpSpPr>
          <a:xfrm>
            <a:off x="0" y="1112061"/>
            <a:ext cx="12192000" cy="122090"/>
            <a:chOff x="0" y="0"/>
            <a:chExt cx="4816593" cy="48233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67E804CD-3FD8-F1FC-FBE4-5209217220FC}"/>
                </a:ext>
              </a:extLst>
            </p:cNvPr>
            <p:cNvSpPr/>
            <p:nvPr/>
          </p:nvSpPr>
          <p:spPr>
            <a:xfrm>
              <a:off x="0" y="0"/>
              <a:ext cx="4816592" cy="48233"/>
            </a:xfrm>
            <a:custGeom>
              <a:avLst/>
              <a:gdLst/>
              <a:ahLst/>
              <a:cxnLst/>
              <a:rect l="l" t="t" r="r" b="b"/>
              <a:pathLst>
                <a:path w="4816592" h="48233">
                  <a:moveTo>
                    <a:pt x="0" y="0"/>
                  </a:moveTo>
                  <a:lnTo>
                    <a:pt x="4816592" y="0"/>
                  </a:lnTo>
                  <a:lnTo>
                    <a:pt x="4816592" y="48233"/>
                  </a:lnTo>
                  <a:lnTo>
                    <a:pt x="0" y="48233"/>
                  </a:lnTo>
                  <a:close/>
                </a:path>
              </a:pathLst>
            </a:custGeom>
            <a:solidFill>
              <a:srgbClr val="8574D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B6C07741-AF13-B6F9-1C97-659DAE524D3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3973" y="1438835"/>
            <a:ext cx="11484055" cy="5230452"/>
          </a:xfrm>
          <a:custGeom>
            <a:avLst/>
            <a:gdLst/>
            <a:ahLst/>
            <a:cxnLst/>
            <a:rect l="l" t="t" r="r" b="b"/>
            <a:pathLst>
              <a:path w="17226082" h="9720860">
                <a:moveTo>
                  <a:pt x="0" y="0"/>
                </a:moveTo>
                <a:lnTo>
                  <a:pt x="17226082" y="0"/>
                </a:lnTo>
                <a:lnTo>
                  <a:pt x="17226082" y="9720860"/>
                </a:lnTo>
                <a:lnTo>
                  <a:pt x="0" y="9720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FEAFB89-BA50-B4F7-C096-52D00D5D2CAD}"/>
              </a:ext>
            </a:extLst>
          </p:cNvPr>
          <p:cNvSpPr txBox="1"/>
          <p:nvPr/>
        </p:nvSpPr>
        <p:spPr>
          <a:xfrm>
            <a:off x="781794" y="77226"/>
            <a:ext cx="10628412" cy="103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6134" dirty="0">
                <a:solidFill>
                  <a:srgbClr val="000000"/>
                </a:solidFill>
                <a:latin typeface="Canva Sans Bold"/>
              </a:rPr>
              <a:t>The Three District Categories</a:t>
            </a:r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0B075C19-D552-2933-9E8F-7AF6B5E46AF8}"/>
              </a:ext>
            </a:extLst>
          </p:cNvPr>
          <p:cNvGrpSpPr/>
          <p:nvPr/>
        </p:nvGrpSpPr>
        <p:grpSpPr>
          <a:xfrm>
            <a:off x="0" y="1112061"/>
            <a:ext cx="12192000" cy="122090"/>
            <a:chOff x="0" y="0"/>
            <a:chExt cx="4816593" cy="48233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1BB15D3C-80C1-AE9C-FC9D-48EF2D786E49}"/>
                </a:ext>
              </a:extLst>
            </p:cNvPr>
            <p:cNvSpPr/>
            <p:nvPr/>
          </p:nvSpPr>
          <p:spPr>
            <a:xfrm>
              <a:off x="0" y="0"/>
              <a:ext cx="4816592" cy="48233"/>
            </a:xfrm>
            <a:custGeom>
              <a:avLst/>
              <a:gdLst/>
              <a:ahLst/>
              <a:cxnLst/>
              <a:rect l="l" t="t" r="r" b="b"/>
              <a:pathLst>
                <a:path w="4816592" h="48233">
                  <a:moveTo>
                    <a:pt x="0" y="0"/>
                  </a:moveTo>
                  <a:lnTo>
                    <a:pt x="4816592" y="0"/>
                  </a:lnTo>
                  <a:lnTo>
                    <a:pt x="4816592" y="48233"/>
                  </a:lnTo>
                  <a:lnTo>
                    <a:pt x="0" y="48233"/>
                  </a:lnTo>
                  <a:close/>
                </a:path>
              </a:pathLst>
            </a:custGeom>
            <a:solidFill>
              <a:srgbClr val="8574D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997592C8-5ABC-9A4D-9AF0-274B857C790D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4809" y="1532964"/>
            <a:ext cx="11282383" cy="5092711"/>
          </a:xfrm>
          <a:custGeom>
            <a:avLst/>
            <a:gdLst/>
            <a:ahLst/>
            <a:cxnLst/>
            <a:rect l="l" t="t" r="r" b="b"/>
            <a:pathLst>
              <a:path w="16923574" h="9590025">
                <a:moveTo>
                  <a:pt x="0" y="0"/>
                </a:moveTo>
                <a:lnTo>
                  <a:pt x="16923574" y="0"/>
                </a:lnTo>
                <a:lnTo>
                  <a:pt x="16923574" y="9590024"/>
                </a:lnTo>
                <a:lnTo>
                  <a:pt x="0" y="9590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FEAB724-9A20-3174-C123-0CA3C6CFB840}"/>
              </a:ext>
            </a:extLst>
          </p:cNvPr>
          <p:cNvSpPr txBox="1"/>
          <p:nvPr/>
        </p:nvSpPr>
        <p:spPr>
          <a:xfrm>
            <a:off x="781794" y="77226"/>
            <a:ext cx="10628412" cy="103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6134" dirty="0">
                <a:solidFill>
                  <a:srgbClr val="000000"/>
                </a:solidFill>
                <a:latin typeface="Canva Sans Bold"/>
              </a:rPr>
              <a:t>Vehicle Sales Trend</a:t>
            </a:r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5BC08A72-0A83-034D-17A7-EB76E71F01DE}"/>
              </a:ext>
            </a:extLst>
          </p:cNvPr>
          <p:cNvGrpSpPr/>
          <p:nvPr/>
        </p:nvGrpSpPr>
        <p:grpSpPr>
          <a:xfrm>
            <a:off x="0" y="1112061"/>
            <a:ext cx="12192000" cy="122090"/>
            <a:chOff x="0" y="0"/>
            <a:chExt cx="4816593" cy="48233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4B3CCF8-613F-9CD3-823A-942D6B18BFFA}"/>
                </a:ext>
              </a:extLst>
            </p:cNvPr>
            <p:cNvSpPr/>
            <p:nvPr/>
          </p:nvSpPr>
          <p:spPr>
            <a:xfrm>
              <a:off x="0" y="0"/>
              <a:ext cx="4816592" cy="48233"/>
            </a:xfrm>
            <a:custGeom>
              <a:avLst/>
              <a:gdLst/>
              <a:ahLst/>
              <a:cxnLst/>
              <a:rect l="l" t="t" r="r" b="b"/>
              <a:pathLst>
                <a:path w="4816592" h="48233">
                  <a:moveTo>
                    <a:pt x="0" y="0"/>
                  </a:moveTo>
                  <a:lnTo>
                    <a:pt x="4816592" y="0"/>
                  </a:lnTo>
                  <a:lnTo>
                    <a:pt x="4816592" y="48233"/>
                  </a:lnTo>
                  <a:lnTo>
                    <a:pt x="0" y="48233"/>
                  </a:lnTo>
                  <a:close/>
                </a:path>
              </a:pathLst>
            </a:custGeom>
            <a:solidFill>
              <a:srgbClr val="8574D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CC147FCE-0D8F-A9A4-58AA-07B883C08C13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7241" y="1354702"/>
            <a:ext cx="11177519" cy="5282659"/>
          </a:xfrm>
          <a:custGeom>
            <a:avLst/>
            <a:gdLst/>
            <a:ahLst/>
            <a:cxnLst/>
            <a:rect l="l" t="t" r="r" b="b"/>
            <a:pathLst>
              <a:path w="16766279" h="9625086">
                <a:moveTo>
                  <a:pt x="0" y="0"/>
                </a:moveTo>
                <a:lnTo>
                  <a:pt x="16766278" y="0"/>
                </a:lnTo>
                <a:lnTo>
                  <a:pt x="16766278" y="9625086"/>
                </a:lnTo>
                <a:lnTo>
                  <a:pt x="0" y="9625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FAB49D1-E359-AF8B-431B-5EB78B59FCAC}"/>
              </a:ext>
            </a:extLst>
          </p:cNvPr>
          <p:cNvSpPr txBox="1"/>
          <p:nvPr/>
        </p:nvSpPr>
        <p:spPr>
          <a:xfrm>
            <a:off x="781794" y="77226"/>
            <a:ext cx="10628412" cy="103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6134" dirty="0">
                <a:solidFill>
                  <a:srgbClr val="000000"/>
                </a:solidFill>
                <a:latin typeface="Canva Sans Bold"/>
              </a:rPr>
              <a:t>Vehicle Sales Trend</a:t>
            </a:r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2C3C74D4-AA15-85A5-DBB7-425511A693DA}"/>
              </a:ext>
            </a:extLst>
          </p:cNvPr>
          <p:cNvGrpSpPr/>
          <p:nvPr/>
        </p:nvGrpSpPr>
        <p:grpSpPr>
          <a:xfrm>
            <a:off x="0" y="1112061"/>
            <a:ext cx="12192000" cy="122090"/>
            <a:chOff x="0" y="0"/>
            <a:chExt cx="4816593" cy="48233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06654E8D-0164-F5EA-E9B3-9D99C2E52F48}"/>
                </a:ext>
              </a:extLst>
            </p:cNvPr>
            <p:cNvSpPr/>
            <p:nvPr/>
          </p:nvSpPr>
          <p:spPr>
            <a:xfrm>
              <a:off x="0" y="0"/>
              <a:ext cx="4816592" cy="48233"/>
            </a:xfrm>
            <a:custGeom>
              <a:avLst/>
              <a:gdLst/>
              <a:ahLst/>
              <a:cxnLst/>
              <a:rect l="l" t="t" r="r" b="b"/>
              <a:pathLst>
                <a:path w="4816592" h="48233">
                  <a:moveTo>
                    <a:pt x="0" y="0"/>
                  </a:moveTo>
                  <a:lnTo>
                    <a:pt x="4816592" y="0"/>
                  </a:lnTo>
                  <a:lnTo>
                    <a:pt x="4816592" y="48233"/>
                  </a:lnTo>
                  <a:lnTo>
                    <a:pt x="0" y="48233"/>
                  </a:lnTo>
                  <a:close/>
                </a:path>
              </a:pathLst>
            </a:custGeom>
            <a:solidFill>
              <a:srgbClr val="8574D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4A9422E3-5FD9-62D4-F83F-7EFAD7BE9DF7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4243" y="3560371"/>
            <a:ext cx="3408763" cy="1919134"/>
          </a:xfrm>
          <a:custGeom>
            <a:avLst/>
            <a:gdLst/>
            <a:ahLst/>
            <a:cxnLst/>
            <a:rect l="l" t="t" r="r" b="b"/>
            <a:pathLst>
              <a:path w="5113145" h="2878701">
                <a:moveTo>
                  <a:pt x="0" y="0"/>
                </a:moveTo>
                <a:lnTo>
                  <a:pt x="5113146" y="0"/>
                </a:lnTo>
                <a:lnTo>
                  <a:pt x="5113146" y="2878701"/>
                </a:lnTo>
                <a:lnTo>
                  <a:pt x="0" y="28787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604081" y="3560371"/>
            <a:ext cx="3405787" cy="1919134"/>
          </a:xfrm>
          <a:custGeom>
            <a:avLst/>
            <a:gdLst/>
            <a:ahLst/>
            <a:cxnLst/>
            <a:rect l="l" t="t" r="r" b="b"/>
            <a:pathLst>
              <a:path w="5108680" h="2878701">
                <a:moveTo>
                  <a:pt x="0" y="0"/>
                </a:moveTo>
                <a:lnTo>
                  <a:pt x="5108681" y="0"/>
                </a:lnTo>
                <a:lnTo>
                  <a:pt x="5108681" y="2878701"/>
                </a:lnTo>
                <a:lnTo>
                  <a:pt x="0" y="2878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8670269" y="3560371"/>
            <a:ext cx="3427025" cy="1919134"/>
          </a:xfrm>
          <a:custGeom>
            <a:avLst/>
            <a:gdLst/>
            <a:ahLst/>
            <a:cxnLst/>
            <a:rect l="l" t="t" r="r" b="b"/>
            <a:pathLst>
              <a:path w="5140537" h="2878701">
                <a:moveTo>
                  <a:pt x="0" y="0"/>
                </a:moveTo>
                <a:lnTo>
                  <a:pt x="5140537" y="0"/>
                </a:lnTo>
                <a:lnTo>
                  <a:pt x="5140537" y="2878701"/>
                </a:lnTo>
                <a:lnTo>
                  <a:pt x="0" y="2878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TextBox 5"/>
          <p:cNvSpPr txBox="1"/>
          <p:nvPr/>
        </p:nvSpPr>
        <p:spPr>
          <a:xfrm>
            <a:off x="6092826" y="3302212"/>
            <a:ext cx="6350" cy="21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3"/>
              </a:lnSpc>
              <a:spcBef>
                <a:spcPct val="0"/>
              </a:spcBef>
            </a:pPr>
            <a:endParaRPr sz="1200"/>
          </a:p>
        </p:txBody>
      </p:sp>
      <p:sp>
        <p:nvSpPr>
          <p:cNvPr id="6" name="TextBox 6"/>
          <p:cNvSpPr txBox="1"/>
          <p:nvPr/>
        </p:nvSpPr>
        <p:spPr>
          <a:xfrm>
            <a:off x="1002858" y="2508134"/>
            <a:ext cx="2194719" cy="67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Festivals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43339" y="2495434"/>
            <a:ext cx="2111673" cy="67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Canva Sans Bold"/>
              </a:rPr>
              <a:t>Bonuses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00774" y="2501784"/>
            <a:ext cx="2489200" cy="67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Canva Sans Bold"/>
              </a:rPr>
              <a:t>Discounts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1AD29118-BDA4-A155-B726-F09BD56A6C74}"/>
              </a:ext>
            </a:extLst>
          </p:cNvPr>
          <p:cNvSpPr txBox="1"/>
          <p:nvPr/>
        </p:nvSpPr>
        <p:spPr>
          <a:xfrm>
            <a:off x="781794" y="77226"/>
            <a:ext cx="10628412" cy="103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6134" dirty="0">
                <a:solidFill>
                  <a:srgbClr val="000000"/>
                </a:solidFill>
                <a:latin typeface="Canva Sans Bold"/>
              </a:rPr>
              <a:t>Reasons</a:t>
            </a:r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id="{1E2FFFF4-09E0-A13B-C1DC-845289EE59BD}"/>
              </a:ext>
            </a:extLst>
          </p:cNvPr>
          <p:cNvGrpSpPr/>
          <p:nvPr/>
        </p:nvGrpSpPr>
        <p:grpSpPr>
          <a:xfrm>
            <a:off x="0" y="1112061"/>
            <a:ext cx="12192000" cy="122090"/>
            <a:chOff x="0" y="0"/>
            <a:chExt cx="4816593" cy="4823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45D049B-C15E-F80F-3496-F9087F5E54DA}"/>
                </a:ext>
              </a:extLst>
            </p:cNvPr>
            <p:cNvSpPr/>
            <p:nvPr/>
          </p:nvSpPr>
          <p:spPr>
            <a:xfrm>
              <a:off x="0" y="0"/>
              <a:ext cx="4816592" cy="48233"/>
            </a:xfrm>
            <a:custGeom>
              <a:avLst/>
              <a:gdLst/>
              <a:ahLst/>
              <a:cxnLst/>
              <a:rect l="l" t="t" r="r" b="b"/>
              <a:pathLst>
                <a:path w="4816592" h="48233">
                  <a:moveTo>
                    <a:pt x="0" y="0"/>
                  </a:moveTo>
                  <a:lnTo>
                    <a:pt x="4816592" y="0"/>
                  </a:lnTo>
                  <a:lnTo>
                    <a:pt x="4816592" y="48233"/>
                  </a:lnTo>
                  <a:lnTo>
                    <a:pt x="0" y="48233"/>
                  </a:lnTo>
                  <a:close/>
                </a:path>
              </a:pathLst>
            </a:custGeom>
            <a:solidFill>
              <a:srgbClr val="8574D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FBC1DEB6-2FC0-68C1-9BC6-D30F01F62AB0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3400" y="1354702"/>
            <a:ext cx="11005201" cy="5304516"/>
          </a:xfrm>
          <a:custGeom>
            <a:avLst/>
            <a:gdLst/>
            <a:ahLst/>
            <a:cxnLst/>
            <a:rect l="l" t="t" r="r" b="b"/>
            <a:pathLst>
              <a:path w="16507801" h="9690654">
                <a:moveTo>
                  <a:pt x="0" y="0"/>
                </a:moveTo>
                <a:lnTo>
                  <a:pt x="16507800" y="0"/>
                </a:lnTo>
                <a:lnTo>
                  <a:pt x="16507800" y="9690654"/>
                </a:lnTo>
                <a:lnTo>
                  <a:pt x="0" y="9690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20EA257-D3B1-D9A1-006F-E6176692BA2E}"/>
              </a:ext>
            </a:extLst>
          </p:cNvPr>
          <p:cNvSpPr txBox="1"/>
          <p:nvPr/>
        </p:nvSpPr>
        <p:spPr>
          <a:xfrm>
            <a:off x="781794" y="77226"/>
            <a:ext cx="10628412" cy="103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6134" dirty="0">
                <a:solidFill>
                  <a:srgbClr val="000000"/>
                </a:solidFill>
                <a:latin typeface="Canva Sans Bold"/>
              </a:rPr>
              <a:t>Vehicles Sales Distribution</a:t>
            </a:r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F7054BA7-709D-84A3-3BC8-E0A8FC7CB457}"/>
              </a:ext>
            </a:extLst>
          </p:cNvPr>
          <p:cNvGrpSpPr/>
          <p:nvPr/>
        </p:nvGrpSpPr>
        <p:grpSpPr>
          <a:xfrm>
            <a:off x="0" y="1112061"/>
            <a:ext cx="12192000" cy="122090"/>
            <a:chOff x="0" y="0"/>
            <a:chExt cx="4816593" cy="48233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80EFAC5A-F0FF-2214-3CFD-B74A0A9F096B}"/>
                </a:ext>
              </a:extLst>
            </p:cNvPr>
            <p:cNvSpPr/>
            <p:nvPr/>
          </p:nvSpPr>
          <p:spPr>
            <a:xfrm>
              <a:off x="0" y="0"/>
              <a:ext cx="4816592" cy="48233"/>
            </a:xfrm>
            <a:custGeom>
              <a:avLst/>
              <a:gdLst/>
              <a:ahLst/>
              <a:cxnLst/>
              <a:rect l="l" t="t" r="r" b="b"/>
              <a:pathLst>
                <a:path w="4816592" h="48233">
                  <a:moveTo>
                    <a:pt x="0" y="0"/>
                  </a:moveTo>
                  <a:lnTo>
                    <a:pt x="4816592" y="0"/>
                  </a:lnTo>
                  <a:lnTo>
                    <a:pt x="4816592" y="48233"/>
                  </a:lnTo>
                  <a:lnTo>
                    <a:pt x="0" y="48233"/>
                  </a:lnTo>
                  <a:close/>
                </a:path>
              </a:pathLst>
            </a:custGeom>
            <a:solidFill>
              <a:srgbClr val="8574D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8994D3B9-A252-A274-1DEE-E54C71B107C3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F8871BC9-9FEC-8B4B-776E-E18DD587C65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05643191"/>
                  </p:ext>
                </p:extLst>
              </p:nvPr>
            </p:nvGraphicFramePr>
            <p:xfrm>
              <a:off x="188259" y="1354701"/>
              <a:ext cx="11752729" cy="526125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F8871BC9-9FEC-8B4B-776E-E18DD587C6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259" y="1354701"/>
                <a:ext cx="11752729" cy="526125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3">
            <a:extLst>
              <a:ext uri="{FF2B5EF4-FFF2-40B4-BE49-F238E27FC236}">
                <a16:creationId xmlns:a16="http://schemas.microsoft.com/office/drawing/2014/main" id="{5E5F3BA3-3D3A-A6BD-18A5-DB682D9DD7D4}"/>
              </a:ext>
            </a:extLst>
          </p:cNvPr>
          <p:cNvSpPr txBox="1"/>
          <p:nvPr/>
        </p:nvSpPr>
        <p:spPr>
          <a:xfrm>
            <a:off x="781794" y="77226"/>
            <a:ext cx="10628412" cy="103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6134" dirty="0">
                <a:solidFill>
                  <a:srgbClr val="000000"/>
                </a:solidFill>
                <a:latin typeface="Canva Sans Bold"/>
              </a:rPr>
              <a:t>Vehicles Sales Distribution</a:t>
            </a: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BB667E8D-1AD9-04CA-1AE5-35D73130ED8B}"/>
              </a:ext>
            </a:extLst>
          </p:cNvPr>
          <p:cNvGrpSpPr/>
          <p:nvPr/>
        </p:nvGrpSpPr>
        <p:grpSpPr>
          <a:xfrm>
            <a:off x="0" y="1112061"/>
            <a:ext cx="12192000" cy="122090"/>
            <a:chOff x="0" y="0"/>
            <a:chExt cx="4816593" cy="48233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A4A08A0F-8B6E-15DA-2D66-2F213DF2C069}"/>
                </a:ext>
              </a:extLst>
            </p:cNvPr>
            <p:cNvSpPr/>
            <p:nvPr/>
          </p:nvSpPr>
          <p:spPr>
            <a:xfrm>
              <a:off x="0" y="0"/>
              <a:ext cx="4816592" cy="48233"/>
            </a:xfrm>
            <a:custGeom>
              <a:avLst/>
              <a:gdLst/>
              <a:ahLst/>
              <a:cxnLst/>
              <a:rect l="l" t="t" r="r" b="b"/>
              <a:pathLst>
                <a:path w="4816592" h="48233">
                  <a:moveTo>
                    <a:pt x="0" y="0"/>
                  </a:moveTo>
                  <a:lnTo>
                    <a:pt x="4816592" y="0"/>
                  </a:lnTo>
                  <a:lnTo>
                    <a:pt x="4816592" y="48233"/>
                  </a:lnTo>
                  <a:lnTo>
                    <a:pt x="0" y="48233"/>
                  </a:lnTo>
                  <a:close/>
                </a:path>
              </a:pathLst>
            </a:custGeom>
            <a:solidFill>
              <a:srgbClr val="8574D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025CCA35-81B3-F890-456C-FEF00C3C3D33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  <p:extLst>
      <p:ext uri="{BB962C8B-B14F-4D97-AF65-F5344CB8AC3E}">
        <p14:creationId xmlns:p14="http://schemas.microsoft.com/office/powerpoint/2010/main" val="2554771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D05028FC-83F0-9377-9593-FDB7293AA2EE}"/>
              </a:ext>
            </a:extLst>
          </p:cNvPr>
          <p:cNvSpPr txBox="1"/>
          <p:nvPr/>
        </p:nvSpPr>
        <p:spPr>
          <a:xfrm>
            <a:off x="781794" y="77226"/>
            <a:ext cx="10628412" cy="103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6134" dirty="0">
                <a:solidFill>
                  <a:srgbClr val="000000"/>
                </a:solidFill>
                <a:latin typeface="Canva Sans Bold"/>
              </a:rPr>
              <a:t>Vehicles Sales Growth</a:t>
            </a: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79AEB424-2D40-5ADB-DF11-4EE60C1EFE11}"/>
              </a:ext>
            </a:extLst>
          </p:cNvPr>
          <p:cNvGrpSpPr/>
          <p:nvPr/>
        </p:nvGrpSpPr>
        <p:grpSpPr>
          <a:xfrm>
            <a:off x="0" y="1112061"/>
            <a:ext cx="12192000" cy="122090"/>
            <a:chOff x="0" y="0"/>
            <a:chExt cx="4816593" cy="48233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A4C6E46E-2870-D5D5-9562-70C1DDEEA3B3}"/>
                </a:ext>
              </a:extLst>
            </p:cNvPr>
            <p:cNvSpPr/>
            <p:nvPr/>
          </p:nvSpPr>
          <p:spPr>
            <a:xfrm>
              <a:off x="0" y="0"/>
              <a:ext cx="4816592" cy="48233"/>
            </a:xfrm>
            <a:custGeom>
              <a:avLst/>
              <a:gdLst/>
              <a:ahLst/>
              <a:cxnLst/>
              <a:rect l="l" t="t" r="r" b="b"/>
              <a:pathLst>
                <a:path w="4816592" h="48233">
                  <a:moveTo>
                    <a:pt x="0" y="0"/>
                  </a:moveTo>
                  <a:lnTo>
                    <a:pt x="4816592" y="0"/>
                  </a:lnTo>
                  <a:lnTo>
                    <a:pt x="4816592" y="48233"/>
                  </a:lnTo>
                  <a:lnTo>
                    <a:pt x="0" y="48233"/>
                  </a:lnTo>
                  <a:close/>
                </a:path>
              </a:pathLst>
            </a:custGeom>
            <a:solidFill>
              <a:srgbClr val="8574D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74F2EFD6-386F-196A-4E87-A3FC4356484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4237958-4ECD-6DDB-1DBF-521B7CA8B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547" y="1354702"/>
            <a:ext cx="9488905" cy="546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47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6754" y="1354702"/>
            <a:ext cx="11198492" cy="5282626"/>
          </a:xfrm>
          <a:custGeom>
            <a:avLst/>
            <a:gdLst/>
            <a:ahLst/>
            <a:cxnLst/>
            <a:rect l="l" t="t" r="r" b="b"/>
            <a:pathLst>
              <a:path w="16797738" h="9624981">
                <a:moveTo>
                  <a:pt x="0" y="0"/>
                </a:moveTo>
                <a:lnTo>
                  <a:pt x="16797738" y="0"/>
                </a:lnTo>
                <a:lnTo>
                  <a:pt x="16797738" y="9624980"/>
                </a:lnTo>
                <a:lnTo>
                  <a:pt x="0" y="9624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654CCBC-B5EE-A056-5A92-884E6AD74404}"/>
              </a:ext>
            </a:extLst>
          </p:cNvPr>
          <p:cNvSpPr txBox="1"/>
          <p:nvPr/>
        </p:nvSpPr>
        <p:spPr>
          <a:xfrm>
            <a:off x="781794" y="77226"/>
            <a:ext cx="10628412" cy="1009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5400" dirty="0">
                <a:solidFill>
                  <a:srgbClr val="000000"/>
                </a:solidFill>
                <a:latin typeface="Canva Sans Bold"/>
              </a:rPr>
              <a:t>Top 5 Sectors with Most Investment</a:t>
            </a:r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8975B95A-5313-11B2-2687-01EC86FB301B}"/>
              </a:ext>
            </a:extLst>
          </p:cNvPr>
          <p:cNvGrpSpPr/>
          <p:nvPr/>
        </p:nvGrpSpPr>
        <p:grpSpPr>
          <a:xfrm>
            <a:off x="0" y="1112061"/>
            <a:ext cx="12192000" cy="122090"/>
            <a:chOff x="0" y="0"/>
            <a:chExt cx="4816593" cy="48233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6D1B96FF-3B23-7BEA-FAEC-4B187D945F55}"/>
                </a:ext>
              </a:extLst>
            </p:cNvPr>
            <p:cNvSpPr/>
            <p:nvPr/>
          </p:nvSpPr>
          <p:spPr>
            <a:xfrm>
              <a:off x="0" y="0"/>
              <a:ext cx="4816592" cy="48233"/>
            </a:xfrm>
            <a:custGeom>
              <a:avLst/>
              <a:gdLst/>
              <a:ahLst/>
              <a:cxnLst/>
              <a:rect l="l" t="t" r="r" b="b"/>
              <a:pathLst>
                <a:path w="4816592" h="48233">
                  <a:moveTo>
                    <a:pt x="0" y="0"/>
                  </a:moveTo>
                  <a:lnTo>
                    <a:pt x="4816592" y="0"/>
                  </a:lnTo>
                  <a:lnTo>
                    <a:pt x="4816592" y="48233"/>
                  </a:lnTo>
                  <a:lnTo>
                    <a:pt x="0" y="48233"/>
                  </a:lnTo>
                  <a:close/>
                </a:path>
              </a:pathLst>
            </a:custGeom>
            <a:solidFill>
              <a:srgbClr val="8574D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6D2341A9-3267-9793-128F-CA144E9EBC8D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129" y="235002"/>
            <a:ext cx="12097871" cy="1628788"/>
            <a:chOff x="0" y="0"/>
            <a:chExt cx="5542935" cy="643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42935" cy="643472"/>
            </a:xfrm>
            <a:custGeom>
              <a:avLst/>
              <a:gdLst/>
              <a:ahLst/>
              <a:cxnLst/>
              <a:rect l="l" t="t" r="r" b="b"/>
              <a:pathLst>
                <a:path w="5542935" h="643472">
                  <a:moveTo>
                    <a:pt x="0" y="0"/>
                  </a:moveTo>
                  <a:lnTo>
                    <a:pt x="5542935" y="0"/>
                  </a:lnTo>
                  <a:lnTo>
                    <a:pt x="5542935" y="643472"/>
                  </a:lnTo>
                  <a:lnTo>
                    <a:pt x="0" y="643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85801" y="314701"/>
            <a:ext cx="10812275" cy="1052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 dirty="0">
                <a:solidFill>
                  <a:srgbClr val="121324"/>
                </a:solidFill>
                <a:latin typeface="Arial Bold"/>
              </a:rPr>
              <a:t>Overview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85800" y="2911264"/>
            <a:ext cx="10964333" cy="1388533"/>
            <a:chOff x="0" y="0"/>
            <a:chExt cx="21928666" cy="277706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554133" cy="2777067"/>
              <a:chOff x="0" y="0"/>
              <a:chExt cx="812800" cy="406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609600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609600" y="406400"/>
                    </a:lnTo>
                    <a:lnTo>
                      <a:pt x="812800" y="203200"/>
                    </a:lnTo>
                    <a:lnTo>
                      <a:pt x="609600" y="0"/>
                    </a:lnTo>
                    <a:close/>
                  </a:path>
                </a:pathLst>
              </a:custGeom>
              <a:solidFill>
                <a:srgbClr val="231076"/>
              </a:solidFill>
            </p:spPr>
            <p:txBody>
              <a:bodyPr/>
              <a:lstStyle/>
              <a:p>
                <a:endParaRPr lang="en-IN" sz="1200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698500" cy="454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5266267" y="0"/>
              <a:ext cx="5554133" cy="2777067"/>
              <a:chOff x="0" y="0"/>
              <a:chExt cx="812800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0" y="0"/>
                    </a:moveTo>
                    <a:lnTo>
                      <a:pt x="609600" y="0"/>
                    </a:lnTo>
                    <a:lnTo>
                      <a:pt x="812800" y="203200"/>
                    </a:lnTo>
                    <a:lnTo>
                      <a:pt x="6096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076"/>
              </a:solidFill>
            </p:spPr>
            <p:txBody>
              <a:bodyPr/>
              <a:lstStyle/>
              <a:p>
                <a:endParaRPr lang="en-IN" sz="1200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177800" y="-47625"/>
                <a:ext cx="558800" cy="454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420022" y="770888"/>
              <a:ext cx="4714092" cy="959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06"/>
                </a:lnSpc>
              </a:pPr>
              <a:r>
                <a:rPr lang="en-US" sz="2933" dirty="0">
                  <a:solidFill>
                    <a:srgbClr val="FBFBF9"/>
                  </a:solidFill>
                  <a:latin typeface="Arial Bold Italics"/>
                </a:rPr>
                <a:t>Introduction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650558" y="770888"/>
              <a:ext cx="3654556" cy="960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06"/>
                </a:lnSpc>
              </a:pPr>
              <a:r>
                <a:rPr lang="en-US" sz="2933" dirty="0">
                  <a:solidFill>
                    <a:srgbClr val="FFFFFF"/>
                  </a:solidFill>
                  <a:latin typeface="Arial Bold Italics"/>
                </a:rPr>
                <a:t>Objective</a:t>
              </a: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10820400" y="0"/>
              <a:ext cx="5554133" cy="2777067"/>
              <a:chOff x="0" y="0"/>
              <a:chExt cx="812800" cy="4064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0" y="0"/>
                    </a:moveTo>
                    <a:lnTo>
                      <a:pt x="609600" y="0"/>
                    </a:lnTo>
                    <a:lnTo>
                      <a:pt x="812800" y="203200"/>
                    </a:lnTo>
                    <a:lnTo>
                      <a:pt x="6096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076"/>
              </a:solidFill>
            </p:spPr>
            <p:txBody>
              <a:bodyPr/>
              <a:lstStyle/>
              <a:p>
                <a:endParaRPr lang="en-IN" sz="120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77800" y="-47625"/>
                <a:ext cx="558800" cy="454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2434448" y="770888"/>
              <a:ext cx="2929060" cy="960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07"/>
                </a:lnSpc>
              </a:pPr>
              <a:r>
                <a:rPr lang="en-US" sz="2933">
                  <a:solidFill>
                    <a:srgbClr val="FBFBF9"/>
                  </a:solidFill>
                  <a:latin typeface="Arial Bold Italics"/>
                </a:rPr>
                <a:t>Insights 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16374533" y="0"/>
              <a:ext cx="5554133" cy="2777067"/>
              <a:chOff x="0" y="0"/>
              <a:chExt cx="812800" cy="4064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0" y="0"/>
                    </a:moveTo>
                    <a:lnTo>
                      <a:pt x="609600" y="0"/>
                    </a:lnTo>
                    <a:lnTo>
                      <a:pt x="812800" y="203200"/>
                    </a:lnTo>
                    <a:lnTo>
                      <a:pt x="6096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076"/>
              </a:solidFill>
            </p:spPr>
            <p:txBody>
              <a:bodyPr/>
              <a:lstStyle/>
              <a:p>
                <a:endParaRPr lang="en-IN" sz="1200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177800" y="-47625"/>
                <a:ext cx="558800" cy="454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</a:pPr>
                <a:endParaRPr sz="1200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7668042" y="267454"/>
              <a:ext cx="3831044" cy="2009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6"/>
                </a:lnSpc>
              </a:pPr>
              <a:r>
                <a:rPr lang="en-US" sz="2903">
                  <a:solidFill>
                    <a:srgbClr val="FFFFFF"/>
                  </a:solidFill>
                  <a:latin typeface="Arial Bold Italics"/>
                </a:rPr>
                <a:t>Recomm</a:t>
              </a:r>
            </a:p>
            <a:p>
              <a:pPr>
                <a:lnSpc>
                  <a:spcPts val="4066"/>
                </a:lnSpc>
              </a:pPr>
              <a:r>
                <a:rPr lang="en-US" sz="2903">
                  <a:solidFill>
                    <a:srgbClr val="FFFFFF"/>
                  </a:solidFill>
                  <a:latin typeface="Arial Bold Italics"/>
                </a:rPr>
                <a:t>endations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5800" y="1336477"/>
            <a:ext cx="11219465" cy="5270064"/>
          </a:xfrm>
          <a:custGeom>
            <a:avLst/>
            <a:gdLst/>
            <a:ahLst/>
            <a:cxnLst/>
            <a:rect l="l" t="t" r="r" b="b"/>
            <a:pathLst>
              <a:path w="16829197" h="9532622">
                <a:moveTo>
                  <a:pt x="0" y="0"/>
                </a:moveTo>
                <a:lnTo>
                  <a:pt x="16829197" y="0"/>
                </a:lnTo>
                <a:lnTo>
                  <a:pt x="16829197" y="9532622"/>
                </a:lnTo>
                <a:lnTo>
                  <a:pt x="0" y="9532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DC8C695-36AF-9922-1B11-BD6C90E53030}"/>
                  </a:ext>
                </a:extLst>
              </p14:cNvPr>
              <p14:cNvContentPartPr/>
              <p14:nvPr/>
            </p14:nvContentPartPr>
            <p14:xfrm>
              <a:off x="5261557" y="429637"/>
              <a:ext cx="1213560" cy="558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DC8C695-36AF-9922-1B11-BD6C90E530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8917" y="366997"/>
                <a:ext cx="1339200" cy="68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8EAB7A4-526B-D496-C481-4AEB8DDFA2EC}"/>
              </a:ext>
            </a:extLst>
          </p:cNvPr>
          <p:cNvGrpSpPr/>
          <p:nvPr/>
        </p:nvGrpSpPr>
        <p:grpSpPr>
          <a:xfrm>
            <a:off x="5657197" y="471037"/>
            <a:ext cx="1304640" cy="766800"/>
            <a:chOff x="5657197" y="471037"/>
            <a:chExt cx="1304640" cy="76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60D6694-680A-100F-C3DD-AE45E93BA10C}"/>
                    </a:ext>
                  </a:extLst>
                </p14:cNvPr>
                <p14:cNvContentPartPr/>
                <p14:nvPr/>
              </p14:nvContentPartPr>
              <p14:xfrm>
                <a:off x="6119797" y="471037"/>
                <a:ext cx="842040" cy="766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60D6694-680A-100F-C3DD-AE45E93BA10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56797" y="408397"/>
                  <a:ext cx="967680" cy="89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F1CC0ED-00AA-1A36-D5D3-2FAFC406E9F9}"/>
                    </a:ext>
                  </a:extLst>
                </p14:cNvPr>
                <p14:cNvContentPartPr/>
                <p14:nvPr/>
              </p14:nvContentPartPr>
              <p14:xfrm>
                <a:off x="6786157" y="528277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F1CC0ED-00AA-1A36-D5D3-2FAFC406E9F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23157" y="46527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AC3BE38-F66D-B7F4-7876-B2A9F6FC32BD}"/>
                    </a:ext>
                  </a:extLst>
                </p14:cNvPr>
                <p14:cNvContentPartPr/>
                <p14:nvPr/>
              </p14:nvContentPartPr>
              <p14:xfrm>
                <a:off x="5657197" y="528277"/>
                <a:ext cx="1129320" cy="208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AC3BE38-F66D-B7F4-7876-B2A9F6FC32B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94197" y="465277"/>
                  <a:ext cx="1254960" cy="33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B1D3D09-3CE1-9D04-AB82-77FEFF854331}"/>
                  </a:ext>
                </a:extLst>
              </p14:cNvPr>
              <p14:cNvContentPartPr/>
              <p14:nvPr/>
            </p14:nvContentPartPr>
            <p14:xfrm>
              <a:off x="-343283" y="55671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B1D3D09-3CE1-9D04-AB82-77FEFF8543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405923" y="494077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3">
            <a:extLst>
              <a:ext uri="{FF2B5EF4-FFF2-40B4-BE49-F238E27FC236}">
                <a16:creationId xmlns:a16="http://schemas.microsoft.com/office/drawing/2014/main" id="{0F646785-2C36-26D9-71C6-206341B55984}"/>
              </a:ext>
            </a:extLst>
          </p:cNvPr>
          <p:cNvSpPr txBox="1"/>
          <p:nvPr/>
        </p:nvSpPr>
        <p:spPr>
          <a:xfrm>
            <a:off x="781794" y="77226"/>
            <a:ext cx="10628412" cy="1009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5400" dirty="0">
                <a:solidFill>
                  <a:srgbClr val="000000"/>
                </a:solidFill>
                <a:latin typeface="Canva Sans Bold"/>
              </a:rPr>
              <a:t>Top 3 Districts with Most Investment</a:t>
            </a:r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id="{2B108A57-0C27-AFF3-8E42-3E66FC001B66}"/>
              </a:ext>
            </a:extLst>
          </p:cNvPr>
          <p:cNvGrpSpPr/>
          <p:nvPr/>
        </p:nvGrpSpPr>
        <p:grpSpPr>
          <a:xfrm>
            <a:off x="0" y="1112061"/>
            <a:ext cx="12192000" cy="122090"/>
            <a:chOff x="0" y="0"/>
            <a:chExt cx="4816593" cy="4823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F26A78-906C-E783-8D74-824C871C0CC5}"/>
                </a:ext>
              </a:extLst>
            </p:cNvPr>
            <p:cNvSpPr/>
            <p:nvPr/>
          </p:nvSpPr>
          <p:spPr>
            <a:xfrm>
              <a:off x="0" y="0"/>
              <a:ext cx="4816592" cy="48233"/>
            </a:xfrm>
            <a:custGeom>
              <a:avLst/>
              <a:gdLst/>
              <a:ahLst/>
              <a:cxnLst/>
              <a:rect l="l" t="t" r="r" b="b"/>
              <a:pathLst>
                <a:path w="4816592" h="48233">
                  <a:moveTo>
                    <a:pt x="0" y="0"/>
                  </a:moveTo>
                  <a:lnTo>
                    <a:pt x="4816592" y="0"/>
                  </a:lnTo>
                  <a:lnTo>
                    <a:pt x="4816592" y="48233"/>
                  </a:lnTo>
                  <a:lnTo>
                    <a:pt x="0" y="48233"/>
                  </a:lnTo>
                  <a:close/>
                </a:path>
              </a:pathLst>
            </a:custGeom>
            <a:solidFill>
              <a:srgbClr val="8574D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0CFC2BD4-DE51-4FAC-D337-A6C3A1E2E84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347D2E2-C25A-DBA5-39D6-A018B55DD5AA}"/>
              </a:ext>
            </a:extLst>
          </p:cNvPr>
          <p:cNvSpPr txBox="1"/>
          <p:nvPr/>
        </p:nvSpPr>
        <p:spPr>
          <a:xfrm>
            <a:off x="0" y="1849444"/>
            <a:ext cx="12192000" cy="2137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6134" dirty="0">
                <a:solidFill>
                  <a:schemeClr val="bg1"/>
                </a:solidFill>
                <a:latin typeface="Canva Sans Bold"/>
              </a:rPr>
              <a:t>Top 5 districts to buy commercial properties in Telangana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9DB7E9-1492-2E5A-6C5B-4BEC6CF3EB93}"/>
              </a:ext>
            </a:extLst>
          </p:cNvPr>
          <p:cNvGrpSpPr/>
          <p:nvPr/>
        </p:nvGrpSpPr>
        <p:grpSpPr>
          <a:xfrm>
            <a:off x="0" y="2400300"/>
            <a:ext cx="12192000" cy="2057400"/>
            <a:chOff x="0" y="0"/>
            <a:chExt cx="4816593" cy="8128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4325538-C7F0-BD50-A81F-F5B33EABFDC1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D419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4BB2C8-1CEC-8C6B-E7BE-6B2BE85CE0B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DC779AB-AD8E-6101-2E7D-BCA83B6ED0D1}"/>
              </a:ext>
            </a:extLst>
          </p:cNvPr>
          <p:cNvSpPr txBox="1"/>
          <p:nvPr/>
        </p:nvSpPr>
        <p:spPr>
          <a:xfrm>
            <a:off x="-3" y="2644170"/>
            <a:ext cx="121919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/>
              </a:rPr>
              <a:t>Factors which could have led to the substantial investments in these particular districts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444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0F27729-7CDF-2B2B-4DB9-FE019410CF91}"/>
              </a:ext>
            </a:extLst>
          </p:cNvPr>
          <p:cNvSpPr/>
          <p:nvPr/>
        </p:nvSpPr>
        <p:spPr>
          <a:xfrm>
            <a:off x="6668818" y="1587049"/>
            <a:ext cx="4967248" cy="451791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  <a:scene3d>
            <a:camera prst="obliqueBottomRight"/>
            <a:lightRig rig="threePt" dir="t"/>
          </a:scene3d>
          <a:sp3d>
            <a:bevelT prst="relaxedInset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6"/>
          <p:cNvSpPr txBox="1"/>
          <p:nvPr/>
        </p:nvSpPr>
        <p:spPr>
          <a:xfrm>
            <a:off x="4491319" y="118203"/>
            <a:ext cx="3094700" cy="925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53"/>
              </a:lnSpc>
            </a:pPr>
            <a:r>
              <a:rPr lang="en-US" sz="5466" dirty="0">
                <a:solidFill>
                  <a:srgbClr val="000000"/>
                </a:solidFill>
                <a:latin typeface="Canva Sans Bold"/>
              </a:rPr>
              <a:t>1. Location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25180" y="1771650"/>
            <a:ext cx="4519443" cy="416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5246" lvl="1" indent="-297623">
              <a:lnSpc>
                <a:spcPts val="4742"/>
              </a:lnSpc>
              <a:buFont typeface="Arial"/>
              <a:buChar char="•"/>
            </a:pPr>
            <a:r>
              <a:rPr lang="en-US" sz="2757" spc="63" dirty="0">
                <a:solidFill>
                  <a:srgbClr val="000000"/>
                </a:solidFill>
                <a:latin typeface="Canva Sans"/>
              </a:rPr>
              <a:t>These districts are located in the </a:t>
            </a:r>
            <a:r>
              <a:rPr lang="en-US" sz="2757" spc="63" dirty="0">
                <a:solidFill>
                  <a:srgbClr val="000000"/>
                </a:solidFill>
                <a:latin typeface="Canva Sans Bold"/>
              </a:rPr>
              <a:t>heart</a:t>
            </a:r>
            <a:r>
              <a:rPr lang="en-US" sz="2757" spc="63" dirty="0">
                <a:solidFill>
                  <a:srgbClr val="000000"/>
                </a:solidFill>
                <a:latin typeface="Canva Sans"/>
              </a:rPr>
              <a:t> of Telangana state</a:t>
            </a:r>
          </a:p>
          <a:p>
            <a:pPr marL="595246" lvl="1" indent="-297623">
              <a:lnSpc>
                <a:spcPts val="4742"/>
              </a:lnSpc>
              <a:buFont typeface="Arial"/>
              <a:buChar char="•"/>
            </a:pPr>
            <a:r>
              <a:rPr lang="en-US" sz="2757" spc="63" dirty="0">
                <a:solidFill>
                  <a:srgbClr val="000000"/>
                </a:solidFill>
                <a:latin typeface="Canva Sans"/>
              </a:rPr>
              <a:t>They are </a:t>
            </a:r>
            <a:r>
              <a:rPr lang="en-US" sz="2757" spc="63" dirty="0">
                <a:solidFill>
                  <a:srgbClr val="000000"/>
                </a:solidFill>
                <a:latin typeface="Canva Sans Bold"/>
              </a:rPr>
              <a:t>well-connected</a:t>
            </a:r>
          </a:p>
          <a:p>
            <a:pPr marL="595246" lvl="1" indent="-297623">
              <a:lnSpc>
                <a:spcPts val="4742"/>
              </a:lnSpc>
              <a:buFont typeface="Arial"/>
              <a:buChar char="•"/>
            </a:pPr>
            <a:r>
              <a:rPr lang="en-US" sz="2757" spc="63" dirty="0">
                <a:solidFill>
                  <a:srgbClr val="000000"/>
                </a:solidFill>
                <a:latin typeface="Canva Sans"/>
              </a:rPr>
              <a:t>They are attractive destinations for </a:t>
            </a:r>
            <a:r>
              <a:rPr lang="en-US" sz="2757" spc="63" dirty="0">
                <a:solidFill>
                  <a:srgbClr val="000000"/>
                </a:solidFill>
                <a:latin typeface="Canva Sans Bold"/>
              </a:rPr>
              <a:t>businesses</a:t>
            </a:r>
            <a:r>
              <a:rPr lang="en-US" sz="2757" spc="63" dirty="0">
                <a:solidFill>
                  <a:srgbClr val="000000"/>
                </a:solidFill>
                <a:latin typeface="Canva Sans"/>
              </a:rPr>
              <a:t>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325968" y="1112061"/>
            <a:ext cx="5658934" cy="124117"/>
            <a:chOff x="0" y="0"/>
            <a:chExt cx="2235628" cy="490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35628" cy="49034"/>
            </a:xfrm>
            <a:custGeom>
              <a:avLst/>
              <a:gdLst/>
              <a:ahLst/>
              <a:cxnLst/>
              <a:rect l="l" t="t" r="r" b="b"/>
              <a:pathLst>
                <a:path w="2235628" h="49034">
                  <a:moveTo>
                    <a:pt x="0" y="0"/>
                  </a:moveTo>
                  <a:lnTo>
                    <a:pt x="2235628" y="0"/>
                  </a:lnTo>
                  <a:lnTo>
                    <a:pt x="2235628" y="49034"/>
                  </a:lnTo>
                  <a:lnTo>
                    <a:pt x="0" y="49034"/>
                  </a:lnTo>
                  <a:close/>
                </a:path>
              </a:pathLst>
            </a:custGeom>
            <a:solidFill>
              <a:srgbClr val="8574D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ABA5FFE-67CA-0A24-6E8B-3BE05AC6B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32" y="1517135"/>
            <a:ext cx="5378568" cy="51556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5D7E110-5E29-14EB-3251-075E567D8320}"/>
                  </a:ext>
                </a:extLst>
              </p14:cNvPr>
              <p14:cNvContentPartPr/>
              <p14:nvPr/>
            </p14:nvContentPartPr>
            <p14:xfrm>
              <a:off x="1182049" y="3588522"/>
              <a:ext cx="1939320" cy="1953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5D7E110-5E29-14EB-3251-075E567D83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049" y="3570522"/>
                <a:ext cx="1974960" cy="1989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9120" y="1314673"/>
            <a:ext cx="5161110" cy="5026214"/>
          </a:xfrm>
          <a:custGeom>
            <a:avLst/>
            <a:gdLst/>
            <a:ahLst/>
            <a:cxnLst/>
            <a:rect l="l" t="t" r="r" b="b"/>
            <a:pathLst>
              <a:path w="7741665" h="7539321">
                <a:moveTo>
                  <a:pt x="0" y="0"/>
                </a:moveTo>
                <a:lnTo>
                  <a:pt x="7741665" y="0"/>
                </a:lnTo>
                <a:lnTo>
                  <a:pt x="7741665" y="7539321"/>
                </a:lnTo>
                <a:lnTo>
                  <a:pt x="0" y="7539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71230" y="1510033"/>
            <a:ext cx="5912915" cy="4635495"/>
          </a:xfrm>
          <a:custGeom>
            <a:avLst/>
            <a:gdLst/>
            <a:ahLst/>
            <a:cxnLst/>
            <a:rect l="l" t="t" r="r" b="b"/>
            <a:pathLst>
              <a:path w="8869373" h="6953243">
                <a:moveTo>
                  <a:pt x="0" y="0"/>
                </a:moveTo>
                <a:lnTo>
                  <a:pt x="8869373" y="0"/>
                </a:lnTo>
                <a:lnTo>
                  <a:pt x="8869373" y="6953243"/>
                </a:lnTo>
                <a:lnTo>
                  <a:pt x="0" y="6953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937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312863" y="118203"/>
            <a:ext cx="9566275" cy="925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3"/>
              </a:lnSpc>
            </a:pPr>
            <a:r>
              <a:rPr lang="en-US" sz="5466" dirty="0">
                <a:solidFill>
                  <a:srgbClr val="000000"/>
                </a:solidFill>
                <a:latin typeface="Canva Sans Bold"/>
              </a:rPr>
              <a:t>2. Infrastructure and Economy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85800" y="1112061"/>
            <a:ext cx="10820400" cy="122533"/>
            <a:chOff x="0" y="0"/>
            <a:chExt cx="4274726" cy="484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48408"/>
            </a:xfrm>
            <a:custGeom>
              <a:avLst/>
              <a:gdLst/>
              <a:ahLst/>
              <a:cxnLst/>
              <a:rect l="l" t="t" r="r" b="b"/>
              <a:pathLst>
                <a:path w="4274726" h="48408">
                  <a:moveTo>
                    <a:pt x="0" y="0"/>
                  </a:moveTo>
                  <a:lnTo>
                    <a:pt x="4274726" y="0"/>
                  </a:lnTo>
                  <a:lnTo>
                    <a:pt x="4274726" y="48408"/>
                  </a:lnTo>
                  <a:lnTo>
                    <a:pt x="0" y="48408"/>
                  </a:lnTo>
                  <a:close/>
                </a:path>
              </a:pathLst>
            </a:custGeom>
            <a:solidFill>
              <a:srgbClr val="8574D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347D2E2-C25A-DBA5-39D6-A018B55DD5AA}"/>
              </a:ext>
            </a:extLst>
          </p:cNvPr>
          <p:cNvSpPr txBox="1"/>
          <p:nvPr/>
        </p:nvSpPr>
        <p:spPr>
          <a:xfrm>
            <a:off x="0" y="1849444"/>
            <a:ext cx="12192000" cy="2137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6134" dirty="0">
                <a:solidFill>
                  <a:schemeClr val="bg1"/>
                </a:solidFill>
                <a:latin typeface="Canva Sans Bold"/>
              </a:rPr>
              <a:t>Top 5 districts to buy commercial properties in Telangana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9DB7E9-1492-2E5A-6C5B-4BEC6CF3EB93}"/>
              </a:ext>
            </a:extLst>
          </p:cNvPr>
          <p:cNvGrpSpPr/>
          <p:nvPr/>
        </p:nvGrpSpPr>
        <p:grpSpPr>
          <a:xfrm>
            <a:off x="0" y="2400300"/>
            <a:ext cx="12192000" cy="2057400"/>
            <a:chOff x="0" y="0"/>
            <a:chExt cx="4816593" cy="8128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4325538-C7F0-BD50-A81F-F5B33EABFDC1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D419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4BB2C8-1CEC-8C6B-E7BE-6B2BE85CE0B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DC779AB-AD8E-6101-2E7D-BCA83B6ED0D1}"/>
              </a:ext>
            </a:extLst>
          </p:cNvPr>
          <p:cNvSpPr txBox="1"/>
          <p:nvPr/>
        </p:nvSpPr>
        <p:spPr>
          <a:xfrm>
            <a:off x="-3" y="2644170"/>
            <a:ext cx="121919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Reasons why Hyderabad has not received substantial Investments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608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A2B39D5-6C75-F836-7BAF-C644CDA23FDB}"/>
              </a:ext>
            </a:extLst>
          </p:cNvPr>
          <p:cNvSpPr/>
          <p:nvPr/>
        </p:nvSpPr>
        <p:spPr>
          <a:xfrm>
            <a:off x="5400576" y="4372519"/>
            <a:ext cx="6252618" cy="191627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59A8FF9-0899-956F-A48F-9BAF9B9FCC4E}"/>
              </a:ext>
            </a:extLst>
          </p:cNvPr>
          <p:cNvSpPr/>
          <p:nvPr/>
        </p:nvSpPr>
        <p:spPr>
          <a:xfrm>
            <a:off x="5400576" y="2456647"/>
            <a:ext cx="6252617" cy="169113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E2E7BB6-6B0A-BAEE-441B-6521ACC0838A}"/>
              </a:ext>
            </a:extLst>
          </p:cNvPr>
          <p:cNvSpPr/>
          <p:nvPr/>
        </p:nvSpPr>
        <p:spPr>
          <a:xfrm>
            <a:off x="5400576" y="133328"/>
            <a:ext cx="6252617" cy="209760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reeform 2"/>
          <p:cNvSpPr/>
          <p:nvPr/>
        </p:nvSpPr>
        <p:spPr>
          <a:xfrm>
            <a:off x="1410116" y="2590173"/>
            <a:ext cx="2344614" cy="1916271"/>
          </a:xfrm>
          <a:custGeom>
            <a:avLst/>
            <a:gdLst/>
            <a:ahLst/>
            <a:cxnLst/>
            <a:rect l="l" t="t" r="r" b="b"/>
            <a:pathLst>
              <a:path w="3516921" h="2874407">
                <a:moveTo>
                  <a:pt x="0" y="0"/>
                </a:moveTo>
                <a:lnTo>
                  <a:pt x="3516921" y="0"/>
                </a:lnTo>
                <a:lnTo>
                  <a:pt x="3516921" y="2874406"/>
                </a:lnTo>
                <a:lnTo>
                  <a:pt x="0" y="2874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58" t="-16370" r="-3275" b="-1997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85800" y="492572"/>
            <a:ext cx="3793246" cy="2097600"/>
          </a:xfrm>
          <a:custGeom>
            <a:avLst/>
            <a:gdLst/>
            <a:ahLst/>
            <a:cxnLst/>
            <a:rect l="l" t="t" r="r" b="b"/>
            <a:pathLst>
              <a:path w="5689869" h="3146400">
                <a:moveTo>
                  <a:pt x="0" y="0"/>
                </a:moveTo>
                <a:lnTo>
                  <a:pt x="5689869" y="0"/>
                </a:lnTo>
                <a:lnTo>
                  <a:pt x="5689869" y="3146400"/>
                </a:lnTo>
                <a:lnTo>
                  <a:pt x="0" y="3146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17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1521569" y="4558896"/>
            <a:ext cx="2121708" cy="2121708"/>
          </a:xfrm>
          <a:custGeom>
            <a:avLst/>
            <a:gdLst/>
            <a:ahLst/>
            <a:cxnLst/>
            <a:rect l="l" t="t" r="r" b="b"/>
            <a:pathLst>
              <a:path w="3182562" h="3182562">
                <a:moveTo>
                  <a:pt x="0" y="0"/>
                </a:moveTo>
                <a:lnTo>
                  <a:pt x="3182563" y="0"/>
                </a:lnTo>
                <a:lnTo>
                  <a:pt x="3182563" y="3182562"/>
                </a:lnTo>
                <a:lnTo>
                  <a:pt x="0" y="31825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TextBox 5"/>
          <p:cNvSpPr txBox="1"/>
          <p:nvPr/>
        </p:nvSpPr>
        <p:spPr>
          <a:xfrm>
            <a:off x="6092826" y="3302212"/>
            <a:ext cx="6350" cy="21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3"/>
              </a:lnSpc>
              <a:spcBef>
                <a:spcPct val="0"/>
              </a:spcBef>
            </a:pPr>
            <a:endParaRPr sz="1200"/>
          </a:p>
        </p:txBody>
      </p:sp>
      <p:sp>
        <p:nvSpPr>
          <p:cNvPr id="6" name="TextBox 6"/>
          <p:cNvSpPr txBox="1"/>
          <p:nvPr/>
        </p:nvSpPr>
        <p:spPr>
          <a:xfrm>
            <a:off x="6570187" y="321782"/>
            <a:ext cx="3766399" cy="626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27"/>
              </a:lnSpc>
            </a:pPr>
            <a:r>
              <a:rPr lang="en-US" sz="3734" b="1" dirty="0">
                <a:solidFill>
                  <a:srgbClr val="000000"/>
                </a:solidFill>
                <a:latin typeface="Canva Sans Bold"/>
              </a:rPr>
              <a:t>Economic Stability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91998" y="2513972"/>
            <a:ext cx="4892677" cy="626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27"/>
              </a:lnSpc>
            </a:pPr>
            <a:r>
              <a:rPr lang="en-US" sz="3734" b="1" dirty="0">
                <a:solidFill>
                  <a:srgbClr val="000000"/>
                </a:solidFill>
                <a:latin typeface="Canva Sans Bold"/>
              </a:rPr>
              <a:t>Economic Diversification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41236" y="4482695"/>
            <a:ext cx="4394200" cy="626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7"/>
              </a:lnSpc>
            </a:pPr>
            <a:r>
              <a:rPr lang="en-US" sz="3734" b="1" dirty="0">
                <a:solidFill>
                  <a:srgbClr val="000000"/>
                </a:solidFill>
                <a:latin typeface="Canva Sans Bold"/>
              </a:rPr>
              <a:t>Government Focus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74072" y="1102724"/>
            <a:ext cx="6105624" cy="819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333" dirty="0">
                <a:solidFill>
                  <a:srgbClr val="000000"/>
                </a:solidFill>
                <a:latin typeface="Canva Sans"/>
              </a:rPr>
              <a:t>Strong and stable economy due to its status as a major city and state capital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12029" y="3298723"/>
            <a:ext cx="6105624" cy="396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333" dirty="0">
                <a:solidFill>
                  <a:srgbClr val="000000"/>
                </a:solidFill>
                <a:latin typeface="Canva Sans"/>
              </a:rPr>
              <a:t>Diversified economic base with thriving industries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88761" y="5219453"/>
            <a:ext cx="5499150" cy="819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333" dirty="0">
                <a:solidFill>
                  <a:srgbClr val="000000"/>
                </a:solidFill>
                <a:latin typeface="Canva Sans"/>
              </a:rPr>
              <a:t>Government may be directing investments to other districts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2" grpId="0" animBg="1"/>
      <p:bldP spid="2" grpId="0" animBg="1"/>
      <p:bldP spid="3" grpId="0" animBg="1"/>
      <p:bldP spid="4" grpId="0" animBg="1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347D2E2-C25A-DBA5-39D6-A018B55DD5AA}"/>
              </a:ext>
            </a:extLst>
          </p:cNvPr>
          <p:cNvSpPr txBox="1"/>
          <p:nvPr/>
        </p:nvSpPr>
        <p:spPr>
          <a:xfrm>
            <a:off x="0" y="1849444"/>
            <a:ext cx="12192000" cy="2137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6134" dirty="0">
                <a:solidFill>
                  <a:schemeClr val="bg1"/>
                </a:solidFill>
                <a:latin typeface="Canva Sans Bold"/>
              </a:rPr>
              <a:t>Top 5 districts to buy commercial properties in Telangana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9DB7E9-1492-2E5A-6C5B-4BEC6CF3EB93}"/>
              </a:ext>
            </a:extLst>
          </p:cNvPr>
          <p:cNvGrpSpPr/>
          <p:nvPr/>
        </p:nvGrpSpPr>
        <p:grpSpPr>
          <a:xfrm>
            <a:off x="0" y="2400300"/>
            <a:ext cx="12192000" cy="2057400"/>
            <a:chOff x="0" y="0"/>
            <a:chExt cx="4816593" cy="8128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4325538-C7F0-BD50-A81F-F5B33EABFDC1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D419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4BB2C8-1CEC-8C6B-E7BE-6B2BE85CE0B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DC779AB-AD8E-6101-2E7D-BCA83B6ED0D1}"/>
              </a:ext>
            </a:extLst>
          </p:cNvPr>
          <p:cNvSpPr txBox="1"/>
          <p:nvPr/>
        </p:nvSpPr>
        <p:spPr>
          <a:xfrm>
            <a:off x="-3" y="2644170"/>
            <a:ext cx="121919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Canva Sans Bold"/>
              </a:rPr>
              <a:t>Relationship Between District Investments, Vehicle Sales and Stamps Revenue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18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1755" y="455648"/>
            <a:ext cx="11788491" cy="5864470"/>
          </a:xfrm>
          <a:custGeom>
            <a:avLst/>
            <a:gdLst/>
            <a:ahLst/>
            <a:cxnLst/>
            <a:rect l="l" t="t" r="r" b="b"/>
            <a:pathLst>
              <a:path w="17682736" h="8695745">
                <a:moveTo>
                  <a:pt x="0" y="0"/>
                </a:moveTo>
                <a:lnTo>
                  <a:pt x="17682736" y="0"/>
                </a:lnTo>
                <a:lnTo>
                  <a:pt x="17682736" y="8695746"/>
                </a:lnTo>
                <a:lnTo>
                  <a:pt x="0" y="8695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4BFD30A-F65E-0AE4-63BD-EBEDA35CFC54}"/>
              </a:ext>
            </a:extLst>
          </p:cNvPr>
          <p:cNvGrpSpPr/>
          <p:nvPr/>
        </p:nvGrpSpPr>
        <p:grpSpPr>
          <a:xfrm>
            <a:off x="259269" y="1355144"/>
            <a:ext cx="10461851" cy="4944837"/>
            <a:chOff x="259269" y="0"/>
            <a:chExt cx="10461851" cy="6299982"/>
          </a:xfrm>
        </p:grpSpPr>
        <p:sp>
          <p:nvSpPr>
            <p:cNvPr id="2" name="Freeform 2"/>
            <p:cNvSpPr/>
            <p:nvPr/>
          </p:nvSpPr>
          <p:spPr>
            <a:xfrm>
              <a:off x="259269" y="0"/>
              <a:ext cx="2667717" cy="2927221"/>
            </a:xfrm>
            <a:custGeom>
              <a:avLst/>
              <a:gdLst/>
              <a:ahLst/>
              <a:cxnLst/>
              <a:rect l="l" t="t" r="r" b="b"/>
              <a:pathLst>
                <a:path w="4001576" h="4390832">
                  <a:moveTo>
                    <a:pt x="0" y="0"/>
                  </a:moveTo>
                  <a:lnTo>
                    <a:pt x="4001577" y="0"/>
                  </a:lnTo>
                  <a:lnTo>
                    <a:pt x="4001577" y="4390832"/>
                  </a:lnTo>
                  <a:lnTo>
                    <a:pt x="0" y="4390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121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3" name="Freeform 3"/>
            <p:cNvSpPr/>
            <p:nvPr/>
          </p:nvSpPr>
          <p:spPr>
            <a:xfrm>
              <a:off x="4201516" y="0"/>
              <a:ext cx="2518561" cy="2805165"/>
            </a:xfrm>
            <a:custGeom>
              <a:avLst/>
              <a:gdLst/>
              <a:ahLst/>
              <a:cxnLst/>
              <a:rect l="l" t="t" r="r" b="b"/>
              <a:pathLst>
                <a:path w="3777841" h="4207748">
                  <a:moveTo>
                    <a:pt x="0" y="0"/>
                  </a:moveTo>
                  <a:lnTo>
                    <a:pt x="3777842" y="0"/>
                  </a:lnTo>
                  <a:lnTo>
                    <a:pt x="3777842" y="4207748"/>
                  </a:lnTo>
                  <a:lnTo>
                    <a:pt x="0" y="4207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835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8183841" y="22144"/>
              <a:ext cx="2537279" cy="2783021"/>
            </a:xfrm>
            <a:custGeom>
              <a:avLst/>
              <a:gdLst/>
              <a:ahLst/>
              <a:cxnLst/>
              <a:rect l="l" t="t" r="r" b="b"/>
              <a:pathLst>
                <a:path w="3805918" h="4174531">
                  <a:moveTo>
                    <a:pt x="0" y="0"/>
                  </a:moveTo>
                  <a:lnTo>
                    <a:pt x="3805918" y="0"/>
                  </a:lnTo>
                  <a:lnTo>
                    <a:pt x="3805918" y="4174532"/>
                  </a:lnTo>
                  <a:lnTo>
                    <a:pt x="0" y="41745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132" t="-9849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2408354" y="3227775"/>
              <a:ext cx="2748653" cy="3072207"/>
            </a:xfrm>
            <a:custGeom>
              <a:avLst/>
              <a:gdLst/>
              <a:ahLst/>
              <a:cxnLst/>
              <a:rect l="l" t="t" r="r" b="b"/>
              <a:pathLst>
                <a:path w="4122979" h="4608311">
                  <a:moveTo>
                    <a:pt x="0" y="0"/>
                  </a:moveTo>
                  <a:lnTo>
                    <a:pt x="4122979" y="0"/>
                  </a:lnTo>
                  <a:lnTo>
                    <a:pt x="4122979" y="4608311"/>
                  </a:lnTo>
                  <a:lnTo>
                    <a:pt x="0" y="4608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815" t="-10480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6420724" y="3319903"/>
              <a:ext cx="2518561" cy="2887950"/>
            </a:xfrm>
            <a:custGeom>
              <a:avLst/>
              <a:gdLst/>
              <a:ahLst/>
              <a:cxnLst/>
              <a:rect l="l" t="t" r="r" b="b"/>
              <a:pathLst>
                <a:path w="3777841" h="4331925">
                  <a:moveTo>
                    <a:pt x="0" y="0"/>
                  </a:moveTo>
                  <a:lnTo>
                    <a:pt x="3777841" y="0"/>
                  </a:lnTo>
                  <a:lnTo>
                    <a:pt x="3777841" y="4331925"/>
                  </a:lnTo>
                  <a:lnTo>
                    <a:pt x="0" y="4331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0" y="3562046"/>
            <a:ext cx="3215312" cy="265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4"/>
              </a:lnSpc>
            </a:pPr>
            <a:r>
              <a:rPr lang="en-US" sz="1603" dirty="0">
                <a:solidFill>
                  <a:srgbClr val="000000"/>
                </a:solidFill>
                <a:latin typeface="Canva Sans Bold"/>
              </a:rPr>
              <a:t>Pharmaceuticals and Chemicals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79397" y="3562046"/>
            <a:ext cx="1919855" cy="265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4"/>
              </a:lnSpc>
            </a:pPr>
            <a:r>
              <a:rPr lang="en-US" sz="1603" dirty="0">
                <a:solidFill>
                  <a:srgbClr val="000000"/>
                </a:solidFill>
                <a:latin typeface="Canva Sans Bold"/>
              </a:rPr>
              <a:t>Plastic and Rubber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86313" y="3582361"/>
            <a:ext cx="1180754" cy="265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4"/>
              </a:lnSpc>
            </a:pPr>
            <a:r>
              <a:rPr lang="en-US" sz="1603" dirty="0">
                <a:solidFill>
                  <a:srgbClr val="000000"/>
                </a:solidFill>
                <a:latin typeface="Canva Sans Bold"/>
              </a:rPr>
              <a:t>Engineering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97436" y="6274581"/>
            <a:ext cx="1681961" cy="265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4"/>
              </a:lnSpc>
            </a:pPr>
            <a:r>
              <a:rPr lang="en-US" sz="1603">
                <a:solidFill>
                  <a:srgbClr val="000000"/>
                </a:solidFill>
                <a:latin typeface="Canva Sans Bold"/>
              </a:rPr>
              <a:t>Food Processing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49456" y="6274581"/>
            <a:ext cx="3461098" cy="265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4"/>
              </a:lnSpc>
            </a:pPr>
            <a:r>
              <a:rPr lang="en-US" sz="1603">
                <a:solidFill>
                  <a:srgbClr val="000000"/>
                </a:solidFill>
                <a:latin typeface="Canva Sans Bold"/>
              </a:rPr>
              <a:t>Solar and other Renewable Energy 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FDBFF539-53AA-85B8-8B56-72C10E9A8660}"/>
              </a:ext>
            </a:extLst>
          </p:cNvPr>
          <p:cNvSpPr txBox="1"/>
          <p:nvPr/>
        </p:nvSpPr>
        <p:spPr>
          <a:xfrm>
            <a:off x="58738" y="118203"/>
            <a:ext cx="12133261" cy="879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53"/>
              </a:lnSpc>
            </a:pPr>
            <a:r>
              <a:rPr lang="en-US" sz="3900" dirty="0">
                <a:solidFill>
                  <a:srgbClr val="000000"/>
                </a:solidFill>
                <a:latin typeface="Canva Sans Bold"/>
              </a:rPr>
              <a:t>Sectors with Substantial Investments in Multiple Districts</a:t>
            </a:r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01BC5BCC-4E81-D04C-C882-E24A05CF09E0}"/>
              </a:ext>
            </a:extLst>
          </p:cNvPr>
          <p:cNvGrpSpPr/>
          <p:nvPr/>
        </p:nvGrpSpPr>
        <p:grpSpPr>
          <a:xfrm>
            <a:off x="58738" y="992572"/>
            <a:ext cx="12060063" cy="2158777"/>
            <a:chOff x="0" y="-47625"/>
            <a:chExt cx="4333791" cy="860425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2C67BDE-8399-0EDB-54AC-1219049F8410}"/>
                </a:ext>
              </a:extLst>
            </p:cNvPr>
            <p:cNvSpPr/>
            <p:nvPr/>
          </p:nvSpPr>
          <p:spPr>
            <a:xfrm>
              <a:off x="59065" y="-21343"/>
              <a:ext cx="4274726" cy="48408"/>
            </a:xfrm>
            <a:custGeom>
              <a:avLst/>
              <a:gdLst/>
              <a:ahLst/>
              <a:cxnLst/>
              <a:rect l="l" t="t" r="r" b="b"/>
              <a:pathLst>
                <a:path w="4274726" h="48408">
                  <a:moveTo>
                    <a:pt x="0" y="0"/>
                  </a:moveTo>
                  <a:lnTo>
                    <a:pt x="4274726" y="0"/>
                  </a:lnTo>
                  <a:lnTo>
                    <a:pt x="4274726" y="48408"/>
                  </a:lnTo>
                  <a:lnTo>
                    <a:pt x="0" y="48408"/>
                  </a:lnTo>
                  <a:close/>
                </a:path>
              </a:pathLst>
            </a:custGeom>
            <a:solidFill>
              <a:srgbClr val="8574D1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05421D65-B9A8-4675-A7C1-88868036F7E8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39A683E-B773-A6D0-789C-4794F60FCD6F}"/>
              </a:ext>
            </a:extLst>
          </p:cNvPr>
          <p:cNvGrpSpPr/>
          <p:nvPr/>
        </p:nvGrpSpPr>
        <p:grpSpPr>
          <a:xfrm>
            <a:off x="160900" y="1302814"/>
            <a:ext cx="11869416" cy="5555186"/>
            <a:chOff x="160900" y="28840"/>
            <a:chExt cx="11869416" cy="6829160"/>
          </a:xfrm>
        </p:grpSpPr>
        <p:sp>
          <p:nvSpPr>
            <p:cNvPr id="2" name="Freeform 2"/>
            <p:cNvSpPr/>
            <p:nvPr/>
          </p:nvSpPr>
          <p:spPr>
            <a:xfrm>
              <a:off x="160900" y="28840"/>
              <a:ext cx="3886010" cy="3400161"/>
            </a:xfrm>
            <a:custGeom>
              <a:avLst/>
              <a:gdLst/>
              <a:ahLst/>
              <a:cxnLst/>
              <a:rect l="l" t="t" r="r" b="b"/>
              <a:pathLst>
                <a:path w="5829015" h="5100241">
                  <a:moveTo>
                    <a:pt x="0" y="0"/>
                  </a:moveTo>
                  <a:lnTo>
                    <a:pt x="5829015" y="0"/>
                  </a:lnTo>
                  <a:lnTo>
                    <a:pt x="5829015" y="5100241"/>
                  </a:lnTo>
                  <a:lnTo>
                    <a:pt x="0" y="51002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40" r="-10254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3" name="Freeform 3"/>
            <p:cNvSpPr/>
            <p:nvPr/>
          </p:nvSpPr>
          <p:spPr>
            <a:xfrm>
              <a:off x="4282484" y="28840"/>
              <a:ext cx="3849251" cy="3386489"/>
            </a:xfrm>
            <a:custGeom>
              <a:avLst/>
              <a:gdLst/>
              <a:ahLst/>
              <a:cxnLst/>
              <a:rect l="l" t="t" r="r" b="b"/>
              <a:pathLst>
                <a:path w="5773876" h="5079734">
                  <a:moveTo>
                    <a:pt x="0" y="0"/>
                  </a:moveTo>
                  <a:lnTo>
                    <a:pt x="5773876" y="0"/>
                  </a:lnTo>
                  <a:lnTo>
                    <a:pt x="5773876" y="5079735"/>
                  </a:lnTo>
                  <a:lnTo>
                    <a:pt x="0" y="5079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519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1825872" y="3510096"/>
              <a:ext cx="3693346" cy="3266677"/>
            </a:xfrm>
            <a:custGeom>
              <a:avLst/>
              <a:gdLst/>
              <a:ahLst/>
              <a:cxnLst/>
              <a:rect l="l" t="t" r="r" b="b"/>
              <a:pathLst>
                <a:path w="5540019" h="4900016">
                  <a:moveTo>
                    <a:pt x="0" y="0"/>
                  </a:moveTo>
                  <a:lnTo>
                    <a:pt x="5540019" y="0"/>
                  </a:lnTo>
                  <a:lnTo>
                    <a:pt x="5540019" y="4900016"/>
                  </a:lnTo>
                  <a:lnTo>
                    <a:pt x="0" y="4900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21521" y="3428870"/>
              <a:ext cx="4091576" cy="3429130"/>
            </a:xfrm>
            <a:custGeom>
              <a:avLst/>
              <a:gdLst/>
              <a:ahLst/>
              <a:cxnLst/>
              <a:rect l="l" t="t" r="r" b="b"/>
              <a:pathLst>
                <a:path w="6137364" h="5143695">
                  <a:moveTo>
                    <a:pt x="0" y="0"/>
                  </a:moveTo>
                  <a:lnTo>
                    <a:pt x="6137364" y="0"/>
                  </a:lnTo>
                  <a:lnTo>
                    <a:pt x="6137364" y="5143695"/>
                  </a:lnTo>
                  <a:lnTo>
                    <a:pt x="0" y="51436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8367309" y="42511"/>
              <a:ext cx="3663007" cy="3417595"/>
            </a:xfrm>
            <a:custGeom>
              <a:avLst/>
              <a:gdLst/>
              <a:ahLst/>
              <a:cxnLst/>
              <a:rect l="l" t="t" r="r" b="b"/>
              <a:pathLst>
                <a:path w="5494511" h="5126393">
                  <a:moveTo>
                    <a:pt x="0" y="0"/>
                  </a:moveTo>
                  <a:lnTo>
                    <a:pt x="5494511" y="0"/>
                  </a:lnTo>
                  <a:lnTo>
                    <a:pt x="5494511" y="5126392"/>
                  </a:lnTo>
                  <a:lnTo>
                    <a:pt x="0" y="5126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45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4">
            <a:extLst>
              <a:ext uri="{FF2B5EF4-FFF2-40B4-BE49-F238E27FC236}">
                <a16:creationId xmlns:a16="http://schemas.microsoft.com/office/drawing/2014/main" id="{C439F4F8-8FAD-2129-19F7-E44C3D73D5EB}"/>
              </a:ext>
            </a:extLst>
          </p:cNvPr>
          <p:cNvSpPr txBox="1"/>
          <p:nvPr/>
        </p:nvSpPr>
        <p:spPr>
          <a:xfrm>
            <a:off x="1312863" y="118203"/>
            <a:ext cx="9566275" cy="925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3"/>
              </a:lnSpc>
            </a:pPr>
            <a:r>
              <a:rPr lang="en-US" sz="5466" dirty="0">
                <a:solidFill>
                  <a:srgbClr val="000000"/>
                </a:solidFill>
                <a:latin typeface="Canva Sans Bold"/>
              </a:rPr>
              <a:t>Investment Trend</a:t>
            </a:r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0DFEA475-2C22-9702-A03C-B390382FC575}"/>
              </a:ext>
            </a:extLst>
          </p:cNvPr>
          <p:cNvGrpSpPr/>
          <p:nvPr/>
        </p:nvGrpSpPr>
        <p:grpSpPr>
          <a:xfrm>
            <a:off x="685800" y="1112061"/>
            <a:ext cx="10820400" cy="122533"/>
            <a:chOff x="0" y="0"/>
            <a:chExt cx="4274726" cy="48408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EEDCBA4-C738-2E29-6C0E-92A682FEF2EE}"/>
                </a:ext>
              </a:extLst>
            </p:cNvPr>
            <p:cNvSpPr/>
            <p:nvPr/>
          </p:nvSpPr>
          <p:spPr>
            <a:xfrm>
              <a:off x="0" y="0"/>
              <a:ext cx="4274726" cy="48408"/>
            </a:xfrm>
            <a:custGeom>
              <a:avLst/>
              <a:gdLst/>
              <a:ahLst/>
              <a:cxnLst/>
              <a:rect l="l" t="t" r="r" b="b"/>
              <a:pathLst>
                <a:path w="4274726" h="48408">
                  <a:moveTo>
                    <a:pt x="0" y="0"/>
                  </a:moveTo>
                  <a:lnTo>
                    <a:pt x="4274726" y="0"/>
                  </a:lnTo>
                  <a:lnTo>
                    <a:pt x="4274726" y="48408"/>
                  </a:lnTo>
                  <a:lnTo>
                    <a:pt x="0" y="48408"/>
                  </a:lnTo>
                  <a:close/>
                </a:path>
              </a:pathLst>
            </a:custGeom>
            <a:solidFill>
              <a:srgbClr val="8574D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202B8316-D9B1-7203-4E91-2D53EE2DCA75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C39478A-392E-19DB-AFE9-7451468BB33D}"/>
              </a:ext>
            </a:extLst>
          </p:cNvPr>
          <p:cNvSpPr/>
          <p:nvPr/>
        </p:nvSpPr>
        <p:spPr>
          <a:xfrm>
            <a:off x="5152388" y="1441528"/>
            <a:ext cx="6894180" cy="4986166"/>
          </a:xfrm>
          <a:prstGeom prst="roundRect">
            <a:avLst/>
          </a:prstGeom>
          <a:noFill/>
          <a:effectLst>
            <a:glow rad="139700">
              <a:srgbClr val="8574D1">
                <a:alpha val="40000"/>
              </a:srgbClr>
            </a:glow>
          </a:effectLst>
          <a:scene3d>
            <a:camera prst="obliqueBottomRight"/>
            <a:lightRig rig="threePt" dir="t"/>
          </a:scene3d>
          <a:sp3d>
            <a:bevelT prst="relaxedInset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" name="Group 2"/>
          <p:cNvGrpSpPr/>
          <p:nvPr/>
        </p:nvGrpSpPr>
        <p:grpSpPr>
          <a:xfrm>
            <a:off x="-2041665" y="-297961"/>
            <a:ext cx="6894180" cy="7453922"/>
            <a:chOff x="0" y="0"/>
            <a:chExt cx="2723627" cy="2944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23627" cy="2944759"/>
            </a:xfrm>
            <a:custGeom>
              <a:avLst/>
              <a:gdLst/>
              <a:ahLst/>
              <a:cxnLst/>
              <a:rect l="l" t="t" r="r" b="b"/>
              <a:pathLst>
                <a:path w="2723627" h="2944759">
                  <a:moveTo>
                    <a:pt x="0" y="0"/>
                  </a:moveTo>
                  <a:lnTo>
                    <a:pt x="2723627" y="0"/>
                  </a:lnTo>
                  <a:lnTo>
                    <a:pt x="2723627" y="2944759"/>
                  </a:lnTo>
                  <a:lnTo>
                    <a:pt x="0" y="2944759"/>
                  </a:lnTo>
                  <a:close/>
                </a:path>
              </a:pathLst>
            </a:custGeom>
            <a:solidFill>
              <a:srgbClr val="231076"/>
            </a:solidFill>
          </p:spPr>
          <p:txBody>
            <a:bodyPr/>
            <a:lstStyle/>
            <a:p>
              <a:endParaRPr lang="en-IN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52515" y="1112009"/>
            <a:ext cx="7339485" cy="121673"/>
            <a:chOff x="0" y="0"/>
            <a:chExt cx="3199890" cy="480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99890" cy="48068"/>
            </a:xfrm>
            <a:custGeom>
              <a:avLst/>
              <a:gdLst/>
              <a:ahLst/>
              <a:cxnLst/>
              <a:rect l="l" t="t" r="r" b="b"/>
              <a:pathLst>
                <a:path w="3199890" h="48068">
                  <a:moveTo>
                    <a:pt x="0" y="0"/>
                  </a:moveTo>
                  <a:lnTo>
                    <a:pt x="3199890" y="0"/>
                  </a:lnTo>
                  <a:lnTo>
                    <a:pt x="3199890" y="48068"/>
                  </a:lnTo>
                  <a:lnTo>
                    <a:pt x="0" y="48068"/>
                  </a:lnTo>
                  <a:close/>
                </a:path>
              </a:pathLst>
            </a:custGeom>
            <a:solidFill>
              <a:srgbClr val="8574D1"/>
            </a:solidFill>
          </p:spPr>
          <p:txBody>
            <a:bodyPr/>
            <a:lstStyle/>
            <a:p>
              <a:endParaRPr lang="en-IN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8" name="Freeform 8"/>
          <p:cNvSpPr/>
          <p:nvPr/>
        </p:nvSpPr>
        <p:spPr>
          <a:xfrm>
            <a:off x="-1662545" y="215153"/>
            <a:ext cx="6082145" cy="6494929"/>
          </a:xfrm>
          <a:custGeom>
            <a:avLst/>
            <a:gdLst/>
            <a:ahLst/>
            <a:cxnLst/>
            <a:rect l="l" t="t" r="r" b="b"/>
            <a:pathLst>
              <a:path w="6297300" h="9542261">
                <a:moveTo>
                  <a:pt x="0" y="0"/>
                </a:moveTo>
                <a:lnTo>
                  <a:pt x="6297300" y="0"/>
                </a:lnTo>
                <a:lnTo>
                  <a:pt x="6297300" y="9542262"/>
                </a:lnTo>
                <a:lnTo>
                  <a:pt x="0" y="9542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sz="1200" dirty="0"/>
          </a:p>
        </p:txBody>
      </p:sp>
      <p:sp>
        <p:nvSpPr>
          <p:cNvPr id="9" name="TextBox 9"/>
          <p:cNvSpPr txBox="1"/>
          <p:nvPr/>
        </p:nvSpPr>
        <p:spPr>
          <a:xfrm>
            <a:off x="6397413" y="-48895"/>
            <a:ext cx="4918956" cy="1052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 dirty="0">
                <a:solidFill>
                  <a:srgbClr val="121324"/>
                </a:solidFill>
                <a:latin typeface="Arial Bold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52388" y="1696349"/>
            <a:ext cx="6693761" cy="4351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4879" lvl="1" indent="-287439" algn="just">
              <a:lnSpc>
                <a:spcPts val="4340"/>
              </a:lnSpc>
              <a:buFont typeface="Arial"/>
              <a:buChar char="•"/>
            </a:pPr>
            <a:r>
              <a:rPr lang="en-US" sz="2662" dirty="0">
                <a:solidFill>
                  <a:srgbClr val="121324"/>
                </a:solidFill>
                <a:latin typeface="Canva Sans"/>
              </a:rPr>
              <a:t>Telangana was born on June 2, 2014 it is India’s 29th and youngest state.</a:t>
            </a:r>
          </a:p>
          <a:p>
            <a:pPr marL="574879" lvl="1" indent="-287439" algn="just">
              <a:lnSpc>
                <a:spcPts val="4340"/>
              </a:lnSpc>
              <a:buFont typeface="Arial"/>
              <a:buChar char="•"/>
            </a:pPr>
            <a:r>
              <a:rPr lang="en-US" sz="2662" dirty="0">
                <a:solidFill>
                  <a:srgbClr val="121324"/>
                </a:solidFill>
                <a:latin typeface="Canva Sans"/>
              </a:rPr>
              <a:t>Telangana is one of the </a:t>
            </a:r>
            <a:r>
              <a:rPr lang="en-US" sz="2662" dirty="0">
                <a:solidFill>
                  <a:srgbClr val="121324"/>
                </a:solidFill>
                <a:latin typeface="Canva Sans Bold"/>
              </a:rPr>
              <a:t>fastest</a:t>
            </a:r>
            <a:r>
              <a:rPr lang="en-US" sz="2662" dirty="0">
                <a:solidFill>
                  <a:srgbClr val="121324"/>
                </a:solidFill>
                <a:latin typeface="Canva Sans"/>
              </a:rPr>
              <a:t>-growing states in India and one of the states with an </a:t>
            </a:r>
            <a:r>
              <a:rPr lang="en-US" sz="2662" dirty="0">
                <a:solidFill>
                  <a:srgbClr val="121324"/>
                </a:solidFill>
                <a:latin typeface="Canva Sans Bold"/>
              </a:rPr>
              <a:t>open data</a:t>
            </a:r>
            <a:r>
              <a:rPr lang="en-US" sz="2662" dirty="0">
                <a:solidFill>
                  <a:srgbClr val="121324"/>
                </a:solidFill>
                <a:latin typeface="Canva Sans"/>
              </a:rPr>
              <a:t> policy. </a:t>
            </a:r>
          </a:p>
          <a:p>
            <a:pPr marL="574879" lvl="1" indent="-287439" algn="just">
              <a:lnSpc>
                <a:spcPts val="4340"/>
              </a:lnSpc>
              <a:buFont typeface="Arial"/>
              <a:buChar char="•"/>
            </a:pPr>
            <a:r>
              <a:rPr lang="en-US" sz="2662" dirty="0">
                <a:solidFill>
                  <a:srgbClr val="121324"/>
                </a:solidFill>
                <a:latin typeface="Canva Sans"/>
              </a:rPr>
              <a:t>The government of </a:t>
            </a:r>
            <a:r>
              <a:rPr lang="en-US" sz="2662" dirty="0">
                <a:solidFill>
                  <a:srgbClr val="121324"/>
                </a:solidFill>
                <a:latin typeface="Canva Sans Bold"/>
              </a:rPr>
              <a:t>Telangana</a:t>
            </a:r>
            <a:r>
              <a:rPr lang="en-US" sz="2662" dirty="0">
                <a:solidFill>
                  <a:srgbClr val="121324"/>
                </a:solidFill>
                <a:latin typeface="Canva Sans"/>
              </a:rPr>
              <a:t> has collaborated with </a:t>
            </a:r>
            <a:r>
              <a:rPr lang="en-US" sz="2662" dirty="0">
                <a:solidFill>
                  <a:srgbClr val="121324"/>
                </a:solidFill>
                <a:latin typeface="Canva Sans Bold"/>
              </a:rPr>
              <a:t>Codebasics</a:t>
            </a:r>
            <a:r>
              <a:rPr lang="en-US" sz="2662" dirty="0">
                <a:solidFill>
                  <a:srgbClr val="121324"/>
                </a:solidFill>
                <a:latin typeface="Canva Sans"/>
              </a:rPr>
              <a:t> to identify </a:t>
            </a:r>
            <a:r>
              <a:rPr lang="en-US" sz="2662" dirty="0">
                <a:solidFill>
                  <a:srgbClr val="121324"/>
                </a:solidFill>
                <a:latin typeface="Canva Sans Bold"/>
              </a:rPr>
              <a:t>growth</a:t>
            </a:r>
            <a:r>
              <a:rPr lang="en-US" sz="2662" dirty="0">
                <a:solidFill>
                  <a:srgbClr val="121324"/>
                </a:solidFill>
                <a:latin typeface="Canva Sans"/>
              </a:rPr>
              <a:t> opportunities.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9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9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9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9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9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9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6918E4-D87F-5201-4FFA-9E76CE89E70A}"/>
              </a:ext>
            </a:extLst>
          </p:cNvPr>
          <p:cNvGrpSpPr/>
          <p:nvPr/>
        </p:nvGrpSpPr>
        <p:grpSpPr>
          <a:xfrm>
            <a:off x="-3" y="1969995"/>
            <a:ext cx="12192000" cy="2057400"/>
            <a:chOff x="0" y="0"/>
            <a:chExt cx="4816593" cy="8128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51D5D79-5A58-BB40-DAFE-307CFCD10AFF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D419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8330BC-1DB3-94D0-22E2-CEB9A3059B6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0" y="1849444"/>
            <a:ext cx="12192000" cy="2137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6134" dirty="0">
                <a:solidFill>
                  <a:schemeClr val="bg1"/>
                </a:solidFill>
                <a:latin typeface="Canva Sans Bold"/>
              </a:rPr>
              <a:t>Top 5 districts to buy commercial properties in Telangana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5D7D3E8-E2CF-8607-5C19-31D71AC46F3C}"/>
              </a:ext>
            </a:extLst>
          </p:cNvPr>
          <p:cNvSpPr/>
          <p:nvPr/>
        </p:nvSpPr>
        <p:spPr>
          <a:xfrm>
            <a:off x="6528891" y="3357519"/>
            <a:ext cx="4339682" cy="2465442"/>
          </a:xfrm>
          <a:prstGeom prst="roundRect">
            <a:avLst/>
          </a:prstGeom>
          <a:solidFill>
            <a:srgbClr val="A2B7CB"/>
          </a:solidFill>
          <a:ln w="38100"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DDEAE4-C7CE-E37F-7B7F-034690085760}"/>
              </a:ext>
            </a:extLst>
          </p:cNvPr>
          <p:cNvSpPr/>
          <p:nvPr/>
        </p:nvSpPr>
        <p:spPr>
          <a:xfrm>
            <a:off x="1930068" y="3340114"/>
            <a:ext cx="3733043" cy="2461666"/>
          </a:xfrm>
          <a:prstGeom prst="roundRect">
            <a:avLst/>
          </a:prstGeom>
          <a:solidFill>
            <a:srgbClr val="A2B7CB"/>
          </a:solidFill>
          <a:ln w="38100"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91DFFB7-16E8-E3DC-DD96-084FDB8EC1BC}"/>
              </a:ext>
            </a:extLst>
          </p:cNvPr>
          <p:cNvSpPr/>
          <p:nvPr/>
        </p:nvSpPr>
        <p:spPr>
          <a:xfrm>
            <a:off x="8221468" y="411589"/>
            <a:ext cx="3733043" cy="2461666"/>
          </a:xfrm>
          <a:prstGeom prst="roundRect">
            <a:avLst/>
          </a:prstGeom>
          <a:solidFill>
            <a:srgbClr val="A2B7CB"/>
          </a:solidFill>
          <a:ln w="38100"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DA4189C-87BF-E20D-4FDA-B284291E9C23}"/>
              </a:ext>
            </a:extLst>
          </p:cNvPr>
          <p:cNvSpPr/>
          <p:nvPr/>
        </p:nvSpPr>
        <p:spPr>
          <a:xfrm>
            <a:off x="169596" y="411589"/>
            <a:ext cx="3733043" cy="2461666"/>
          </a:xfrm>
          <a:prstGeom prst="roundRect">
            <a:avLst/>
          </a:prstGeom>
          <a:solidFill>
            <a:srgbClr val="A2B7CB"/>
          </a:solidFill>
          <a:ln w="38100"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789161" y="553397"/>
            <a:ext cx="2057399" cy="588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53"/>
              </a:lnSpc>
            </a:pPr>
            <a:r>
              <a:rPr lang="en-US" sz="3466" dirty="0">
                <a:solidFill>
                  <a:srgbClr val="000000"/>
                </a:solidFill>
                <a:latin typeface="Canva Sans Bold"/>
              </a:rPr>
              <a:t>Hyderabad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92826" y="3101552"/>
            <a:ext cx="6350" cy="51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53"/>
              </a:lnSpc>
            </a:pPr>
            <a:endParaRPr sz="1200"/>
          </a:p>
        </p:txBody>
      </p:sp>
      <p:sp>
        <p:nvSpPr>
          <p:cNvPr id="6" name="TextBox 6"/>
          <p:cNvSpPr txBox="1"/>
          <p:nvPr/>
        </p:nvSpPr>
        <p:spPr>
          <a:xfrm>
            <a:off x="169053" y="1283827"/>
            <a:ext cx="3627537" cy="1205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9397" lvl="1" indent="-244699">
              <a:lnSpc>
                <a:spcPts val="3173"/>
              </a:lnSpc>
              <a:buFont typeface="Arial"/>
              <a:buChar char="•"/>
            </a:pPr>
            <a:r>
              <a:rPr lang="en-US" sz="2266" dirty="0">
                <a:solidFill>
                  <a:srgbClr val="000000"/>
                </a:solidFill>
                <a:latin typeface="Canva Sans Bold"/>
              </a:rPr>
              <a:t>Commercial Epicenter</a:t>
            </a:r>
          </a:p>
          <a:p>
            <a:pPr marL="489397" lvl="1" indent="-244699">
              <a:lnSpc>
                <a:spcPts val="3173"/>
              </a:lnSpc>
              <a:buFont typeface="Arial"/>
              <a:buChar char="•"/>
            </a:pPr>
            <a:r>
              <a:rPr lang="en-US" sz="2266" dirty="0">
                <a:solidFill>
                  <a:srgbClr val="000000"/>
                </a:solidFill>
                <a:latin typeface="Canva Sans Bold"/>
              </a:rPr>
              <a:t>Global IT Hub</a:t>
            </a:r>
          </a:p>
          <a:p>
            <a:pPr marL="489397" lvl="1" indent="-244699">
              <a:lnSpc>
                <a:spcPts val="3173"/>
              </a:lnSpc>
              <a:buFont typeface="Arial"/>
              <a:buChar char="•"/>
            </a:pPr>
            <a:r>
              <a:rPr lang="en-US" sz="2266" dirty="0">
                <a:solidFill>
                  <a:srgbClr val="000000"/>
                </a:solidFill>
                <a:latin typeface="Canva Sans Bold"/>
              </a:rPr>
              <a:t>Diverse Economy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8F03BA6-A0CC-174A-C7DD-B4B45097EB4F}"/>
              </a:ext>
            </a:extLst>
          </p:cNvPr>
          <p:cNvGrpSpPr/>
          <p:nvPr/>
        </p:nvGrpSpPr>
        <p:grpSpPr>
          <a:xfrm>
            <a:off x="4186000" y="417899"/>
            <a:ext cx="3997479" cy="2461666"/>
            <a:chOff x="4055039" y="390616"/>
            <a:chExt cx="3997479" cy="2461666"/>
          </a:xfrm>
          <a:effectLst>
            <a:glow rad="101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ABBD0C4-FD08-DFBD-2F08-B03684876163}"/>
                </a:ext>
              </a:extLst>
            </p:cNvPr>
            <p:cNvSpPr/>
            <p:nvPr/>
          </p:nvSpPr>
          <p:spPr>
            <a:xfrm>
              <a:off x="4055039" y="390616"/>
              <a:ext cx="3733043" cy="2461666"/>
            </a:xfrm>
            <a:prstGeom prst="roundRect">
              <a:avLst/>
            </a:prstGeom>
            <a:solidFill>
              <a:srgbClr val="A2B7CB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4198663" y="553397"/>
              <a:ext cx="3853855" cy="1937043"/>
              <a:chOff x="209956" y="283616"/>
              <a:chExt cx="7707709" cy="3874086"/>
            </a:xfrm>
          </p:grpSpPr>
          <p:sp>
            <p:nvSpPr>
              <p:cNvPr id="9" name="TextBox 9"/>
              <p:cNvSpPr txBox="1"/>
              <p:nvPr/>
            </p:nvSpPr>
            <p:spPr>
              <a:xfrm>
                <a:off x="1422742" y="283616"/>
                <a:ext cx="4446673" cy="1177246"/>
              </a:xfrm>
              <a:prstGeom prst="rect">
                <a:avLst/>
              </a:prstGeom>
              <a:ln w="38100">
                <a:noFill/>
              </a:ln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853"/>
                  </a:lnSpc>
                </a:pPr>
                <a:r>
                  <a:rPr lang="en-US" sz="3466" dirty="0">
                    <a:solidFill>
                      <a:srgbClr val="000000"/>
                    </a:solidFill>
                    <a:latin typeface="Canva Sans Bold"/>
                  </a:rPr>
                  <a:t>Rangareddy</a:t>
                </a: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209956" y="1747298"/>
                <a:ext cx="7707709" cy="2410404"/>
              </a:xfrm>
              <a:prstGeom prst="rect">
                <a:avLst/>
              </a:prstGeom>
              <a:ln w="38100">
                <a:noFill/>
              </a:ln>
            </p:spPr>
            <p:txBody>
              <a:bodyPr lIns="0" tIns="0" rIns="0" bIns="0" rtlCol="0" anchor="t">
                <a:spAutoFit/>
              </a:bodyPr>
              <a:lstStyle/>
              <a:p>
                <a:pPr marL="489397" lvl="1" indent="-244699">
                  <a:lnSpc>
                    <a:spcPts val="3173"/>
                  </a:lnSpc>
                  <a:buFont typeface="Arial"/>
                  <a:buChar char="•"/>
                </a:pPr>
                <a:r>
                  <a:rPr lang="en-US" sz="2266" dirty="0">
                    <a:solidFill>
                      <a:srgbClr val="000000"/>
                    </a:solidFill>
                    <a:latin typeface="Canva Sans Bold"/>
                  </a:rPr>
                  <a:t>Proximity to Hyderabad</a:t>
                </a:r>
              </a:p>
              <a:p>
                <a:pPr marL="489397" lvl="1" indent="-244699">
                  <a:lnSpc>
                    <a:spcPts val="3173"/>
                  </a:lnSpc>
                  <a:buFont typeface="Arial"/>
                  <a:buChar char="•"/>
                </a:pPr>
                <a:r>
                  <a:rPr lang="en-US" sz="2266" dirty="0">
                    <a:solidFill>
                      <a:srgbClr val="000000"/>
                    </a:solidFill>
                    <a:latin typeface="Canva Sans Bold"/>
                  </a:rPr>
                  <a:t>Industrial Zones</a:t>
                </a:r>
              </a:p>
              <a:p>
                <a:pPr marL="489397" lvl="1" indent="-244699">
                  <a:lnSpc>
                    <a:spcPts val="3173"/>
                  </a:lnSpc>
                  <a:buFont typeface="Arial"/>
                  <a:buChar char="•"/>
                </a:pPr>
                <a:r>
                  <a:rPr lang="en-US" sz="2266" dirty="0">
                    <a:solidFill>
                      <a:srgbClr val="000000"/>
                    </a:solidFill>
                    <a:latin typeface="Canva Sans Bold"/>
                  </a:rPr>
                  <a:t>Infrastructure</a:t>
                </a:r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8174857" y="553397"/>
            <a:ext cx="3826262" cy="1950816"/>
            <a:chOff x="72544" y="535288"/>
            <a:chExt cx="7652524" cy="3901632"/>
          </a:xfrm>
        </p:grpSpPr>
        <p:sp>
          <p:nvSpPr>
            <p:cNvPr id="13" name="TextBox 13"/>
            <p:cNvSpPr txBox="1"/>
            <p:nvPr/>
          </p:nvSpPr>
          <p:spPr>
            <a:xfrm>
              <a:off x="1727570" y="535288"/>
              <a:ext cx="4342474" cy="11772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853"/>
                </a:lnSpc>
              </a:pPr>
              <a:r>
                <a:rPr lang="en-US" sz="3466" dirty="0">
                  <a:solidFill>
                    <a:srgbClr val="000000"/>
                  </a:solidFill>
                  <a:latin typeface="Canva Sans Bold"/>
                </a:rPr>
                <a:t>Sangareddy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2544" y="2026516"/>
              <a:ext cx="7652524" cy="24104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89397" lvl="1" indent="-244699">
                <a:lnSpc>
                  <a:spcPts val="3173"/>
                </a:lnSpc>
                <a:buFont typeface="Arial"/>
                <a:buChar char="•"/>
              </a:pPr>
              <a:r>
                <a:rPr lang="en-US" sz="2266" dirty="0">
                  <a:solidFill>
                    <a:srgbClr val="000000"/>
                  </a:solidFill>
                  <a:latin typeface="Canva Sans Bold"/>
                </a:rPr>
                <a:t>Emerging Industrial Hub</a:t>
              </a:r>
            </a:p>
            <a:p>
              <a:pPr marL="489397" lvl="1" indent="-244699">
                <a:lnSpc>
                  <a:spcPts val="3173"/>
                </a:lnSpc>
                <a:buFont typeface="Arial"/>
                <a:buChar char="•"/>
              </a:pPr>
              <a:r>
                <a:rPr lang="en-US" sz="2266" dirty="0">
                  <a:solidFill>
                    <a:srgbClr val="000000"/>
                  </a:solidFill>
                  <a:latin typeface="Canva Sans Bold"/>
                </a:rPr>
                <a:t>Investment-Friendly Policies</a:t>
              </a:r>
            </a:p>
            <a:p>
              <a:pPr marL="489397" lvl="1" indent="-244699">
                <a:lnSpc>
                  <a:spcPts val="3173"/>
                </a:lnSpc>
                <a:buFont typeface="Arial"/>
                <a:buChar char="•"/>
              </a:pPr>
              <a:r>
                <a:rPr lang="en-US" sz="2266" dirty="0">
                  <a:solidFill>
                    <a:srgbClr val="000000"/>
                  </a:solidFill>
                  <a:latin typeface="Canva Sans Bold"/>
                </a:rPr>
                <a:t>Connectivity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074303" y="3613487"/>
            <a:ext cx="3656671" cy="588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53"/>
              </a:lnSpc>
            </a:pPr>
            <a:r>
              <a:rPr lang="en-US" sz="3466" dirty="0">
                <a:solidFill>
                  <a:srgbClr val="000000"/>
                </a:solidFill>
                <a:latin typeface="Canva Sans Bold"/>
              </a:rPr>
              <a:t>Medchal-Malkajgiri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30068" y="4320151"/>
            <a:ext cx="3479502" cy="1205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9397" lvl="1" indent="-244699">
              <a:lnSpc>
                <a:spcPts val="3173"/>
              </a:lnSpc>
              <a:buFont typeface="Arial"/>
              <a:buChar char="•"/>
            </a:pPr>
            <a:r>
              <a:rPr lang="en-US" sz="2266" dirty="0">
                <a:solidFill>
                  <a:srgbClr val="000000"/>
                </a:solidFill>
                <a:latin typeface="Canva Sans Bold"/>
              </a:rPr>
              <a:t>Strategic Location</a:t>
            </a:r>
          </a:p>
          <a:p>
            <a:pPr marL="489397" lvl="1" indent="-244699">
              <a:lnSpc>
                <a:spcPts val="3173"/>
              </a:lnSpc>
              <a:buFont typeface="Arial"/>
              <a:buChar char="•"/>
            </a:pPr>
            <a:r>
              <a:rPr lang="en-US" sz="2266" dirty="0">
                <a:solidFill>
                  <a:srgbClr val="000000"/>
                </a:solidFill>
                <a:latin typeface="Canva Sans Bold"/>
              </a:rPr>
              <a:t>Residential Development</a:t>
            </a:r>
          </a:p>
          <a:p>
            <a:pPr marL="489397" lvl="1" indent="-244699">
              <a:lnSpc>
                <a:spcPts val="3173"/>
              </a:lnSpc>
              <a:buFont typeface="Arial"/>
              <a:buChar char="•"/>
            </a:pPr>
            <a:r>
              <a:rPr lang="en-US" sz="2266" dirty="0">
                <a:solidFill>
                  <a:srgbClr val="000000"/>
                </a:solidFill>
                <a:latin typeface="Canva Sans Bold"/>
              </a:rPr>
              <a:t>Investment Potential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67209" y="3588130"/>
            <a:ext cx="3863046" cy="588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53"/>
              </a:lnSpc>
            </a:pPr>
            <a:r>
              <a:rPr lang="en-US" sz="3466" dirty="0">
                <a:solidFill>
                  <a:srgbClr val="000000"/>
                </a:solidFill>
                <a:latin typeface="Canva Sans Bold"/>
              </a:rPr>
              <a:t>Yaddadiri-bhuvangiri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51687" y="4320151"/>
            <a:ext cx="4339682" cy="1205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9397" lvl="1" indent="-244699">
              <a:lnSpc>
                <a:spcPts val="3173"/>
              </a:lnSpc>
              <a:buFont typeface="Arial"/>
              <a:buChar char="•"/>
            </a:pPr>
            <a:r>
              <a:rPr lang="en-US" sz="2266" dirty="0">
                <a:solidFill>
                  <a:srgbClr val="000000"/>
                </a:solidFill>
                <a:latin typeface="Canva Sans Bold"/>
              </a:rPr>
              <a:t>Proximity to Hyderabad</a:t>
            </a:r>
          </a:p>
          <a:p>
            <a:pPr marL="489397" lvl="1" indent="-244699">
              <a:lnSpc>
                <a:spcPts val="3173"/>
              </a:lnSpc>
              <a:buFont typeface="Arial"/>
              <a:buChar char="•"/>
            </a:pPr>
            <a:r>
              <a:rPr lang="en-US" sz="2266" dirty="0">
                <a:solidFill>
                  <a:srgbClr val="000000"/>
                </a:solidFill>
                <a:latin typeface="Canva Sans Bold"/>
              </a:rPr>
              <a:t>Industrial and economic growth</a:t>
            </a:r>
          </a:p>
          <a:p>
            <a:pPr marL="489397" lvl="1" indent="-244699">
              <a:lnSpc>
                <a:spcPts val="3173"/>
              </a:lnSpc>
              <a:buFont typeface="Arial"/>
              <a:buChar char="•"/>
            </a:pPr>
            <a:r>
              <a:rPr lang="en-US" sz="2266" dirty="0">
                <a:solidFill>
                  <a:srgbClr val="000000"/>
                </a:solidFill>
                <a:latin typeface="Canva Sans Bold"/>
              </a:rPr>
              <a:t> Excellent connectivity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5385" y="1069592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92480" y="3553623"/>
            <a:ext cx="2969011" cy="2969011"/>
          </a:xfrm>
          <a:custGeom>
            <a:avLst/>
            <a:gdLst/>
            <a:ahLst/>
            <a:cxnLst/>
            <a:rect l="l" t="t" r="r" b="b"/>
            <a:pathLst>
              <a:path w="4453516" h="4453516">
                <a:moveTo>
                  <a:pt x="0" y="0"/>
                </a:moveTo>
                <a:lnTo>
                  <a:pt x="4453516" y="0"/>
                </a:lnTo>
                <a:lnTo>
                  <a:pt x="4453516" y="4453517"/>
                </a:lnTo>
                <a:lnTo>
                  <a:pt x="0" y="44535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612767" y="2526150"/>
            <a:ext cx="2809309" cy="2436392"/>
          </a:xfrm>
          <a:custGeom>
            <a:avLst/>
            <a:gdLst/>
            <a:ahLst/>
            <a:cxnLst/>
            <a:rect l="l" t="t" r="r" b="b"/>
            <a:pathLst>
              <a:path w="4213963" h="3654588">
                <a:moveTo>
                  <a:pt x="0" y="0"/>
                </a:moveTo>
                <a:lnTo>
                  <a:pt x="4213963" y="0"/>
                </a:lnTo>
                <a:lnTo>
                  <a:pt x="4213963" y="3654588"/>
                </a:lnTo>
                <a:lnTo>
                  <a:pt x="0" y="365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4255873" y="4442496"/>
            <a:ext cx="3201423" cy="1602431"/>
          </a:xfrm>
          <a:custGeom>
            <a:avLst/>
            <a:gdLst/>
            <a:ahLst/>
            <a:cxnLst/>
            <a:rect l="l" t="t" r="r" b="b"/>
            <a:pathLst>
              <a:path w="4802134" h="2403646">
                <a:moveTo>
                  <a:pt x="0" y="0"/>
                </a:moveTo>
                <a:lnTo>
                  <a:pt x="4802134" y="0"/>
                </a:lnTo>
                <a:lnTo>
                  <a:pt x="4802134" y="2403646"/>
                </a:lnTo>
                <a:lnTo>
                  <a:pt x="0" y="24036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4504688" y="1588294"/>
            <a:ext cx="2952607" cy="1965329"/>
          </a:xfrm>
          <a:custGeom>
            <a:avLst/>
            <a:gdLst/>
            <a:ahLst/>
            <a:cxnLst/>
            <a:rect l="l" t="t" r="r" b="b"/>
            <a:pathLst>
              <a:path w="4428910" h="2947994">
                <a:moveTo>
                  <a:pt x="0" y="0"/>
                </a:moveTo>
                <a:lnTo>
                  <a:pt x="4428911" y="0"/>
                </a:lnTo>
                <a:lnTo>
                  <a:pt x="4428911" y="2947993"/>
                </a:lnTo>
                <a:lnTo>
                  <a:pt x="0" y="2947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0" y="1154408"/>
            <a:ext cx="12192000" cy="101343"/>
            <a:chOff x="0" y="0"/>
            <a:chExt cx="4816593" cy="400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0037"/>
            </a:xfrm>
            <a:custGeom>
              <a:avLst/>
              <a:gdLst/>
              <a:ahLst/>
              <a:cxnLst/>
              <a:rect l="l" t="t" r="r" b="b"/>
              <a:pathLst>
                <a:path w="4816592" h="40037">
                  <a:moveTo>
                    <a:pt x="0" y="0"/>
                  </a:moveTo>
                  <a:lnTo>
                    <a:pt x="4816592" y="0"/>
                  </a:lnTo>
                  <a:lnTo>
                    <a:pt x="4816592" y="40037"/>
                  </a:lnTo>
                  <a:lnTo>
                    <a:pt x="0" y="40037"/>
                  </a:lnTo>
                  <a:close/>
                </a:path>
              </a:pathLst>
            </a:custGeom>
            <a:solidFill>
              <a:srgbClr val="8574D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806178" y="106469"/>
            <a:ext cx="8579644" cy="103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6134">
                <a:solidFill>
                  <a:srgbClr val="000000"/>
                </a:solidFill>
                <a:latin typeface="Canva Sans Bold"/>
              </a:rPr>
              <a:t>Policies and Initiatives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6982" y="3346413"/>
            <a:ext cx="1320006" cy="396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333">
                <a:solidFill>
                  <a:srgbClr val="000000"/>
                </a:solidFill>
                <a:latin typeface="Canva Sans Bold"/>
              </a:rPr>
              <a:t>TS-iPASS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3000" y="6009892"/>
            <a:ext cx="953988" cy="396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333">
                <a:solidFill>
                  <a:srgbClr val="000000"/>
                </a:solidFill>
                <a:latin typeface="Canva Sans Bold"/>
              </a:rPr>
              <a:t>T-HUB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72017" y="5383238"/>
            <a:ext cx="2834183" cy="396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333">
                <a:solidFill>
                  <a:srgbClr val="000000"/>
                </a:solidFill>
                <a:latin typeface="Canva Sans Bold"/>
              </a:rPr>
              <a:t>MISSION KAKATIYA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55873" y="3515523"/>
            <a:ext cx="3563144" cy="819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333">
                <a:solidFill>
                  <a:srgbClr val="000000"/>
                </a:solidFill>
                <a:latin typeface="Canva Sans Bold"/>
              </a:rPr>
              <a:t>Information Technology </a:t>
            </a:r>
          </a:p>
          <a:p>
            <a:pPr algn="ctr">
              <a:lnSpc>
                <a:spcPts val="3267"/>
              </a:lnSpc>
            </a:pPr>
            <a:r>
              <a:rPr lang="en-US" sz="2333">
                <a:solidFill>
                  <a:srgbClr val="000000"/>
                </a:solidFill>
                <a:latin typeface="Canva Sans Bold"/>
              </a:rPr>
              <a:t>and ITES Policy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63252" y="6114777"/>
            <a:ext cx="3748385" cy="396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2333">
                <a:solidFill>
                  <a:srgbClr val="000000"/>
                </a:solidFill>
                <a:latin typeface="Canva Sans Bold"/>
              </a:rPr>
              <a:t>RYTHU BANDHU SCHEME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E3F87D-CDB6-7A40-8417-B836536F86CF}"/>
              </a:ext>
            </a:extLst>
          </p:cNvPr>
          <p:cNvSpPr/>
          <p:nvPr/>
        </p:nvSpPr>
        <p:spPr>
          <a:xfrm>
            <a:off x="146809" y="1587050"/>
            <a:ext cx="11898382" cy="4860960"/>
          </a:xfrm>
          <a:prstGeom prst="round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  <a:scene3d>
            <a:camera prst="obliqueBottomRight"/>
            <a:lightRig rig="threePt" dir="t"/>
          </a:scene3d>
          <a:sp3d>
            <a:bevelT prst="relaxedInset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2"/>
          <p:cNvSpPr txBox="1"/>
          <p:nvPr/>
        </p:nvSpPr>
        <p:spPr>
          <a:xfrm>
            <a:off x="4901024" y="80306"/>
            <a:ext cx="2683569" cy="103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6134">
                <a:solidFill>
                  <a:srgbClr val="000000"/>
                </a:solidFill>
                <a:latin typeface="Canva Sans Bold"/>
              </a:rPr>
              <a:t>Impact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6809" y="1128244"/>
            <a:ext cx="12192000" cy="101343"/>
            <a:chOff x="0" y="0"/>
            <a:chExt cx="4816593" cy="400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0037"/>
            </a:xfrm>
            <a:custGeom>
              <a:avLst/>
              <a:gdLst/>
              <a:ahLst/>
              <a:cxnLst/>
              <a:rect l="l" t="t" r="r" b="b"/>
              <a:pathLst>
                <a:path w="4816592" h="40037">
                  <a:moveTo>
                    <a:pt x="0" y="0"/>
                  </a:moveTo>
                  <a:lnTo>
                    <a:pt x="4816592" y="0"/>
                  </a:lnTo>
                  <a:lnTo>
                    <a:pt x="4816592" y="40037"/>
                  </a:lnTo>
                  <a:lnTo>
                    <a:pt x="0" y="40037"/>
                  </a:lnTo>
                  <a:close/>
                </a:path>
              </a:pathLst>
            </a:custGeom>
            <a:solidFill>
              <a:srgbClr val="8574D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93582" y="1800224"/>
            <a:ext cx="11404836" cy="4434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3304" lvl="1" indent="-206652">
              <a:lnSpc>
                <a:spcPts val="2890"/>
              </a:lnSpc>
              <a:buFont typeface="Arial"/>
              <a:buChar char="•"/>
            </a:pPr>
            <a:r>
              <a:rPr lang="en-US" sz="1914" b="1" dirty="0">
                <a:solidFill>
                  <a:srgbClr val="000000"/>
                </a:solidFill>
                <a:latin typeface="Canva Sans Bold"/>
              </a:rPr>
              <a:t>Agriculture's Growing Share</a:t>
            </a:r>
            <a:r>
              <a:rPr lang="en-US" sz="1914" dirty="0">
                <a:solidFill>
                  <a:srgbClr val="000000"/>
                </a:solidFill>
                <a:latin typeface="Canva Sans"/>
              </a:rPr>
              <a:t>: The share of Agriculture and Allied sectors in Telangana's current-price </a:t>
            </a:r>
            <a:r>
              <a:rPr lang="en-US" sz="1914" b="1" dirty="0">
                <a:solidFill>
                  <a:srgbClr val="000000"/>
                </a:solidFill>
                <a:latin typeface="Canva Sans"/>
              </a:rPr>
              <a:t>Gross State Value Added</a:t>
            </a:r>
            <a:r>
              <a:rPr lang="en-US" sz="1914" dirty="0">
                <a:solidFill>
                  <a:srgbClr val="000000"/>
                </a:solidFill>
                <a:latin typeface="Canva Sans"/>
              </a:rPr>
              <a:t> (GSVA) has risen from </a:t>
            </a:r>
            <a:r>
              <a:rPr lang="en-US" sz="1914" b="1" dirty="0">
                <a:solidFill>
                  <a:srgbClr val="000000"/>
                </a:solidFill>
                <a:latin typeface="Canva Sans Bold"/>
              </a:rPr>
              <a:t>16.3%</a:t>
            </a:r>
            <a:r>
              <a:rPr lang="en-US" sz="1914" dirty="0">
                <a:solidFill>
                  <a:srgbClr val="000000"/>
                </a:solidFill>
                <a:latin typeface="Canva Sans"/>
              </a:rPr>
              <a:t> in 2014-15 to </a:t>
            </a:r>
            <a:r>
              <a:rPr lang="en-US" sz="1914" b="1" dirty="0">
                <a:solidFill>
                  <a:srgbClr val="000000"/>
                </a:solidFill>
                <a:latin typeface="Canva Sans Bold"/>
              </a:rPr>
              <a:t>18.8%</a:t>
            </a:r>
            <a:r>
              <a:rPr lang="en-US" sz="1914" dirty="0">
                <a:solidFill>
                  <a:srgbClr val="000000"/>
                </a:solidFill>
                <a:latin typeface="Canva Sans"/>
              </a:rPr>
              <a:t> in 2022-23.</a:t>
            </a:r>
          </a:p>
          <a:p>
            <a:pPr marL="413304" lvl="1" indent="-206652">
              <a:lnSpc>
                <a:spcPts val="2890"/>
              </a:lnSpc>
              <a:buFont typeface="Arial"/>
              <a:buChar char="•"/>
            </a:pPr>
            <a:r>
              <a:rPr lang="en-US" sz="1914" b="1" dirty="0">
                <a:solidFill>
                  <a:srgbClr val="000000"/>
                </a:solidFill>
                <a:latin typeface="Canva Sans Bold"/>
              </a:rPr>
              <a:t>Irrigation Investment Impact</a:t>
            </a:r>
            <a:r>
              <a:rPr lang="en-US" sz="1914" dirty="0">
                <a:solidFill>
                  <a:srgbClr val="000000"/>
                </a:solidFill>
                <a:latin typeface="Canva Sans"/>
              </a:rPr>
              <a:t>: The government's substantial investment of </a:t>
            </a:r>
            <a:r>
              <a:rPr lang="en-US" sz="1914" b="1" dirty="0">
                <a:solidFill>
                  <a:srgbClr val="000000"/>
                </a:solidFill>
                <a:latin typeface="Canva Sans Bold"/>
              </a:rPr>
              <a:t>Rs 1.61 lakh crore</a:t>
            </a:r>
            <a:r>
              <a:rPr lang="en-US" sz="1914" b="1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914" dirty="0">
                <a:solidFill>
                  <a:srgbClr val="000000"/>
                </a:solidFill>
                <a:latin typeface="Canva Sans"/>
              </a:rPr>
              <a:t>in irrigation projects has led to a significant </a:t>
            </a:r>
            <a:r>
              <a:rPr lang="en-US" sz="1914" b="1" dirty="0">
                <a:solidFill>
                  <a:srgbClr val="000000"/>
                </a:solidFill>
                <a:latin typeface="Canva Sans Bold"/>
              </a:rPr>
              <a:t>117% increase</a:t>
            </a:r>
            <a:r>
              <a:rPr lang="en-US" sz="1914" b="1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914" dirty="0">
                <a:solidFill>
                  <a:srgbClr val="000000"/>
                </a:solidFill>
                <a:latin typeface="Canva Sans"/>
              </a:rPr>
              <a:t>in the </a:t>
            </a:r>
            <a:r>
              <a:rPr lang="en-US" sz="1914" b="1" dirty="0">
                <a:solidFill>
                  <a:srgbClr val="000000"/>
                </a:solidFill>
                <a:latin typeface="Canva Sans"/>
              </a:rPr>
              <a:t>Gross Irrigated Area </a:t>
            </a:r>
            <a:r>
              <a:rPr lang="en-US" sz="1914" dirty="0">
                <a:solidFill>
                  <a:srgbClr val="000000"/>
                </a:solidFill>
                <a:latin typeface="Canva Sans"/>
              </a:rPr>
              <a:t>(GIA) in Telangana from 2014-15 to 2022-23.</a:t>
            </a:r>
          </a:p>
          <a:p>
            <a:pPr marL="413304" lvl="1" indent="-206652">
              <a:lnSpc>
                <a:spcPts val="2890"/>
              </a:lnSpc>
              <a:buFont typeface="Arial"/>
              <a:buChar char="•"/>
            </a:pPr>
            <a:r>
              <a:rPr lang="en-US" sz="1914" b="1" dirty="0">
                <a:solidFill>
                  <a:srgbClr val="000000"/>
                </a:solidFill>
                <a:latin typeface="Canva Sans Bold"/>
              </a:rPr>
              <a:t>Tech-Driven Industrial Growth</a:t>
            </a:r>
            <a:r>
              <a:rPr lang="en-US" sz="1914" dirty="0">
                <a:solidFill>
                  <a:srgbClr val="000000"/>
                </a:solidFill>
                <a:latin typeface="Canva Sans"/>
              </a:rPr>
              <a:t>: Innovation and technology are driving industrial growth in Telangana, with </a:t>
            </a:r>
            <a:r>
              <a:rPr lang="en-US" sz="1914" b="1" dirty="0">
                <a:solidFill>
                  <a:srgbClr val="000000"/>
                </a:solidFill>
                <a:latin typeface="Canva Sans Bold"/>
              </a:rPr>
              <a:t>78 incubators</a:t>
            </a:r>
            <a:r>
              <a:rPr lang="en-US" sz="1914" b="1" dirty="0">
                <a:solidFill>
                  <a:srgbClr val="000000"/>
                </a:solidFill>
                <a:latin typeface="Canva Sans"/>
              </a:rPr>
              <a:t> and </a:t>
            </a:r>
            <a:r>
              <a:rPr lang="en-US" sz="1914" b="1" dirty="0">
                <a:solidFill>
                  <a:srgbClr val="000000"/>
                </a:solidFill>
                <a:latin typeface="Canva Sans Bold"/>
              </a:rPr>
              <a:t>accelerators</a:t>
            </a:r>
            <a:r>
              <a:rPr lang="en-US" sz="1914" b="1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914" dirty="0">
                <a:solidFill>
                  <a:srgbClr val="000000"/>
                </a:solidFill>
                <a:latin typeface="Canva Sans"/>
              </a:rPr>
              <a:t>supporting sectors like Lifesciences, FinTech, Agri Tech, and Digital. Notable startups like</a:t>
            </a:r>
            <a:r>
              <a:rPr lang="en-US" sz="1914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1914" b="1" dirty="0">
                <a:solidFill>
                  <a:srgbClr val="000000"/>
                </a:solidFill>
                <a:latin typeface="Canva Sans Bold"/>
              </a:rPr>
              <a:t>"Darwin Box"</a:t>
            </a:r>
            <a:r>
              <a:rPr lang="en-US" sz="1914" b="1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914" dirty="0">
                <a:solidFill>
                  <a:srgbClr val="000000"/>
                </a:solidFill>
                <a:latin typeface="Canva Sans"/>
              </a:rPr>
              <a:t>and </a:t>
            </a:r>
            <a:r>
              <a:rPr lang="en-US" sz="1914" b="1" dirty="0">
                <a:solidFill>
                  <a:srgbClr val="000000"/>
                </a:solidFill>
                <a:latin typeface="Canva Sans Bold"/>
              </a:rPr>
              <a:t>"</a:t>
            </a:r>
            <a:r>
              <a:rPr lang="en-US" sz="1914" b="1" dirty="0" err="1">
                <a:solidFill>
                  <a:srgbClr val="000000"/>
                </a:solidFill>
                <a:latin typeface="Canva Sans Bold"/>
              </a:rPr>
              <a:t>Skyroot</a:t>
            </a:r>
            <a:r>
              <a:rPr lang="en-US" sz="1914" b="1" dirty="0">
                <a:solidFill>
                  <a:srgbClr val="000000"/>
                </a:solidFill>
                <a:latin typeface="Canva Sans Bold"/>
              </a:rPr>
              <a:t> Aerospace"</a:t>
            </a:r>
            <a:r>
              <a:rPr lang="en-US" sz="1914" b="1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914" dirty="0">
                <a:solidFill>
                  <a:srgbClr val="000000"/>
                </a:solidFill>
                <a:latin typeface="Canva Sans"/>
              </a:rPr>
              <a:t>have thrived, with T-Hub recognized as the </a:t>
            </a:r>
            <a:r>
              <a:rPr lang="en-US" sz="1914" b="1" dirty="0">
                <a:solidFill>
                  <a:srgbClr val="000000"/>
                </a:solidFill>
                <a:latin typeface="Canva Sans Bold"/>
              </a:rPr>
              <a:t>"Best Incubator in India"</a:t>
            </a:r>
            <a:r>
              <a:rPr lang="en-US" sz="1914" dirty="0">
                <a:solidFill>
                  <a:srgbClr val="000000"/>
                </a:solidFill>
                <a:latin typeface="Canva Sans"/>
              </a:rPr>
              <a:t> at the </a:t>
            </a:r>
            <a:r>
              <a:rPr lang="en-US" sz="1914" b="1" dirty="0">
                <a:solidFill>
                  <a:srgbClr val="000000"/>
                </a:solidFill>
                <a:latin typeface="Canva Sans Bold"/>
              </a:rPr>
              <a:t>National Startup Awards 2022</a:t>
            </a:r>
            <a:r>
              <a:rPr lang="en-US" sz="1914" dirty="0">
                <a:solidFill>
                  <a:srgbClr val="000000"/>
                </a:solidFill>
                <a:latin typeface="Canva Sans"/>
              </a:rPr>
              <a:t>.</a:t>
            </a:r>
          </a:p>
          <a:p>
            <a:pPr marL="413304" lvl="1" indent="-206652">
              <a:lnSpc>
                <a:spcPts val="2890"/>
              </a:lnSpc>
              <a:buFont typeface="Arial"/>
              <a:buChar char="•"/>
            </a:pPr>
            <a:r>
              <a:rPr lang="en-US" sz="1914" b="1" dirty="0">
                <a:solidFill>
                  <a:srgbClr val="000000"/>
                </a:solidFill>
                <a:latin typeface="Canva Sans Bold"/>
              </a:rPr>
              <a:t>Impressive GSDP Growth</a:t>
            </a:r>
            <a:r>
              <a:rPr lang="en-US" sz="1914" dirty="0">
                <a:solidFill>
                  <a:srgbClr val="000000"/>
                </a:solidFill>
                <a:latin typeface="Canva Sans"/>
              </a:rPr>
              <a:t>: Telangana's </a:t>
            </a:r>
            <a:r>
              <a:rPr lang="en-US" sz="1914" b="1" dirty="0">
                <a:solidFill>
                  <a:srgbClr val="000000"/>
                </a:solidFill>
                <a:latin typeface="Canva Sans"/>
              </a:rPr>
              <a:t>Gross State Domestic Product </a:t>
            </a:r>
            <a:r>
              <a:rPr lang="en-US" sz="1914" dirty="0">
                <a:solidFill>
                  <a:srgbClr val="000000"/>
                </a:solidFill>
                <a:latin typeface="Canva Sans"/>
              </a:rPr>
              <a:t>(GSDP) has witnessed substantial growth, with a </a:t>
            </a:r>
            <a:r>
              <a:rPr lang="en-US" sz="1914" b="1" dirty="0">
                <a:solidFill>
                  <a:srgbClr val="000000"/>
                </a:solidFill>
                <a:latin typeface="Canva Sans Bold"/>
              </a:rPr>
              <a:t>155.7%</a:t>
            </a:r>
            <a:r>
              <a:rPr lang="en-US" sz="1914" b="1" dirty="0">
                <a:solidFill>
                  <a:srgbClr val="000000"/>
                </a:solidFill>
                <a:latin typeface="Canva Sans"/>
              </a:rPr>
              <a:t> increase </a:t>
            </a:r>
            <a:r>
              <a:rPr lang="en-US" sz="1914" dirty="0">
                <a:solidFill>
                  <a:srgbClr val="000000"/>
                </a:solidFill>
                <a:latin typeface="Canva Sans"/>
              </a:rPr>
              <a:t>in </a:t>
            </a:r>
            <a:r>
              <a:rPr lang="en-US" sz="1914" dirty="0">
                <a:solidFill>
                  <a:srgbClr val="000000"/>
                </a:solidFill>
                <a:latin typeface="Canva Sans Bold"/>
              </a:rPr>
              <a:t>current prices</a:t>
            </a:r>
            <a:r>
              <a:rPr lang="en-US" sz="1914" dirty="0">
                <a:solidFill>
                  <a:srgbClr val="000000"/>
                </a:solidFill>
                <a:latin typeface="Canva Sans"/>
              </a:rPr>
              <a:t> and a </a:t>
            </a:r>
            <a:r>
              <a:rPr lang="en-US" sz="1914" b="1" dirty="0">
                <a:solidFill>
                  <a:srgbClr val="000000"/>
                </a:solidFill>
                <a:latin typeface="Canva Sans Bold"/>
              </a:rPr>
              <a:t>70.7%</a:t>
            </a:r>
            <a:r>
              <a:rPr lang="en-US" sz="1914" b="1" dirty="0">
                <a:solidFill>
                  <a:srgbClr val="000000"/>
                </a:solidFill>
                <a:latin typeface="Canva Sans"/>
              </a:rPr>
              <a:t> increase </a:t>
            </a:r>
            <a:r>
              <a:rPr lang="en-US" sz="1914" dirty="0">
                <a:solidFill>
                  <a:srgbClr val="000000"/>
                </a:solidFill>
                <a:latin typeface="Canva Sans"/>
              </a:rPr>
              <a:t>in </a:t>
            </a:r>
            <a:r>
              <a:rPr lang="en-US" sz="1914" dirty="0">
                <a:solidFill>
                  <a:srgbClr val="000000"/>
                </a:solidFill>
                <a:latin typeface="Canva Sans Bold"/>
              </a:rPr>
              <a:t>constant prices</a:t>
            </a:r>
            <a:r>
              <a:rPr lang="en-US" sz="1914" dirty="0">
                <a:solidFill>
                  <a:srgbClr val="000000"/>
                </a:solidFill>
                <a:latin typeface="Canva Sans"/>
              </a:rPr>
              <a:t> from 2014-15 to 2022-23, according to Advance Estimates.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00300"/>
            <a:ext cx="12192000" cy="20574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D419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44963" y="2481668"/>
            <a:ext cx="8902075" cy="168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75"/>
              </a:lnSpc>
            </a:pPr>
            <a:r>
              <a:rPr lang="en-US" sz="9982">
                <a:solidFill>
                  <a:srgbClr val="FBFBF9"/>
                </a:solidFill>
                <a:latin typeface="Canva Sans Bold"/>
              </a:rPr>
              <a:t>Top 5 Insights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712654-C87F-83C5-0ED6-B1497B2EE8CC}"/>
              </a:ext>
            </a:extLst>
          </p:cNvPr>
          <p:cNvSpPr/>
          <p:nvPr/>
        </p:nvSpPr>
        <p:spPr>
          <a:xfrm>
            <a:off x="188259" y="1206594"/>
            <a:ext cx="11650663" cy="1832126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reeform 2"/>
          <p:cNvSpPr/>
          <p:nvPr/>
        </p:nvSpPr>
        <p:spPr>
          <a:xfrm>
            <a:off x="393136" y="3457840"/>
            <a:ext cx="3140711" cy="3400161"/>
          </a:xfrm>
          <a:custGeom>
            <a:avLst/>
            <a:gdLst/>
            <a:ahLst/>
            <a:cxnLst/>
            <a:rect l="l" t="t" r="r" b="b"/>
            <a:pathLst>
              <a:path w="4711066" h="5100241">
                <a:moveTo>
                  <a:pt x="0" y="0"/>
                </a:moveTo>
                <a:lnTo>
                  <a:pt x="4711066" y="0"/>
                </a:lnTo>
                <a:lnTo>
                  <a:pt x="4711066" y="5100241"/>
                </a:lnTo>
                <a:lnTo>
                  <a:pt x="0" y="5100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247307" y="3483307"/>
            <a:ext cx="3374693" cy="3374693"/>
          </a:xfrm>
          <a:custGeom>
            <a:avLst/>
            <a:gdLst/>
            <a:ahLst/>
            <a:cxnLst/>
            <a:rect l="l" t="t" r="r" b="b"/>
            <a:pathLst>
              <a:path w="5062040" h="5062040">
                <a:moveTo>
                  <a:pt x="0" y="0"/>
                </a:moveTo>
                <a:lnTo>
                  <a:pt x="5062040" y="0"/>
                </a:lnTo>
                <a:lnTo>
                  <a:pt x="5062040" y="5062040"/>
                </a:lnTo>
                <a:lnTo>
                  <a:pt x="0" y="5062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333200" y="3218734"/>
            <a:ext cx="3399841" cy="3639266"/>
          </a:xfrm>
          <a:custGeom>
            <a:avLst/>
            <a:gdLst/>
            <a:ahLst/>
            <a:cxnLst/>
            <a:rect l="l" t="t" r="r" b="b"/>
            <a:pathLst>
              <a:path w="5099761" h="5458899">
                <a:moveTo>
                  <a:pt x="0" y="0"/>
                </a:moveTo>
                <a:lnTo>
                  <a:pt x="5099761" y="0"/>
                </a:lnTo>
                <a:lnTo>
                  <a:pt x="5099761" y="5458899"/>
                </a:lnTo>
                <a:lnTo>
                  <a:pt x="0" y="5458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3939530" y="243417"/>
            <a:ext cx="4312940" cy="783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>
                <a:solidFill>
                  <a:srgbClr val="000000"/>
                </a:solidFill>
                <a:latin typeface="Canva Sans Bold"/>
              </a:rPr>
              <a:t>1. Missing Data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3079" y="1340512"/>
            <a:ext cx="11485843" cy="1962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Canva Sans"/>
              </a:rPr>
              <a:t>There is no information about </a:t>
            </a:r>
            <a:r>
              <a:rPr lang="en-US" sz="2199" b="1" dirty="0">
                <a:solidFill>
                  <a:srgbClr val="000000"/>
                </a:solidFill>
                <a:latin typeface="Canva Sans Bold"/>
              </a:rPr>
              <a:t>Jayashankar Bhupalpally</a:t>
            </a:r>
            <a:r>
              <a:rPr lang="en-US" sz="2199" b="1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2199" dirty="0">
                <a:solidFill>
                  <a:srgbClr val="000000"/>
                </a:solidFill>
                <a:latin typeface="Canva Sans"/>
              </a:rPr>
              <a:t>in the </a:t>
            </a:r>
            <a:r>
              <a:rPr lang="en-US" sz="2199" b="1" dirty="0">
                <a:solidFill>
                  <a:srgbClr val="000000"/>
                </a:solidFill>
                <a:latin typeface="Canva Sans Bold"/>
              </a:rPr>
              <a:t>stamp’s</a:t>
            </a:r>
            <a:r>
              <a:rPr lang="en-US" sz="2199" dirty="0">
                <a:solidFill>
                  <a:srgbClr val="000000"/>
                </a:solidFill>
                <a:latin typeface="Canva Sans"/>
              </a:rPr>
              <a:t> dataset. The stamps dataset also has an </a:t>
            </a:r>
            <a:r>
              <a:rPr lang="en-US" sz="2199" b="1" dirty="0">
                <a:solidFill>
                  <a:srgbClr val="000000"/>
                </a:solidFill>
                <a:latin typeface="Canva Sans"/>
              </a:rPr>
              <a:t>entire </a:t>
            </a:r>
            <a:r>
              <a:rPr lang="en-US" sz="2199" b="1" dirty="0">
                <a:solidFill>
                  <a:srgbClr val="000000"/>
                </a:solidFill>
                <a:latin typeface="Canva Sans Bold"/>
              </a:rPr>
              <a:t>month’s</a:t>
            </a:r>
            <a:r>
              <a:rPr lang="en-US" sz="2199" b="1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2199" dirty="0">
                <a:solidFill>
                  <a:srgbClr val="000000"/>
                </a:solidFill>
                <a:latin typeface="Canva Sans"/>
              </a:rPr>
              <a:t>data </a:t>
            </a:r>
            <a:r>
              <a:rPr lang="en-US" sz="2199" dirty="0">
                <a:solidFill>
                  <a:srgbClr val="000000"/>
                </a:solidFill>
                <a:latin typeface="Canva Sans Bold"/>
              </a:rPr>
              <a:t>missing</a:t>
            </a:r>
            <a:r>
              <a:rPr lang="en-US" sz="2199" dirty="0">
                <a:solidFill>
                  <a:srgbClr val="000000"/>
                </a:solidFill>
                <a:latin typeface="Canva Sans"/>
              </a:rPr>
              <a:t>. There is no data for the month of </a:t>
            </a:r>
            <a:r>
              <a:rPr lang="en-US" sz="2199" b="1" dirty="0">
                <a:solidFill>
                  <a:srgbClr val="000000"/>
                </a:solidFill>
                <a:latin typeface="Canva Sans Bold"/>
              </a:rPr>
              <a:t>September</a:t>
            </a:r>
            <a:r>
              <a:rPr lang="en-US" sz="21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199" dirty="0">
                <a:solidFill>
                  <a:srgbClr val="000000"/>
                </a:solidFill>
                <a:latin typeface="Canva Sans"/>
              </a:rPr>
              <a:t>in </a:t>
            </a:r>
            <a:r>
              <a:rPr lang="en-US" sz="2199" b="1" dirty="0">
                <a:solidFill>
                  <a:srgbClr val="000000"/>
                </a:solidFill>
                <a:latin typeface="Canva Sans Bold"/>
              </a:rPr>
              <a:t>2021</a:t>
            </a:r>
            <a:r>
              <a:rPr lang="en-US" sz="2199" dirty="0">
                <a:solidFill>
                  <a:srgbClr val="000000"/>
                </a:solidFill>
                <a:latin typeface="Canva Sans"/>
              </a:rPr>
              <a:t>. There is also no information about </a:t>
            </a:r>
            <a:r>
              <a:rPr lang="en-US" sz="2199" b="1" dirty="0">
                <a:solidFill>
                  <a:srgbClr val="000000"/>
                </a:solidFill>
                <a:latin typeface="Canva Sans Bold"/>
              </a:rPr>
              <a:t>Mulugu</a:t>
            </a:r>
            <a:r>
              <a:rPr lang="en-US" sz="2199" b="1" dirty="0">
                <a:solidFill>
                  <a:srgbClr val="000000"/>
                </a:solidFill>
                <a:latin typeface="Canva Sans"/>
              </a:rPr>
              <a:t>, </a:t>
            </a:r>
            <a:r>
              <a:rPr lang="en-US" sz="2199" b="1" dirty="0">
                <a:solidFill>
                  <a:srgbClr val="000000"/>
                </a:solidFill>
                <a:latin typeface="Canva Sans Bold"/>
              </a:rPr>
              <a:t>Narayanpet </a:t>
            </a:r>
            <a:r>
              <a:rPr lang="en-US" sz="2199" b="1" dirty="0">
                <a:solidFill>
                  <a:srgbClr val="000000"/>
                </a:solidFill>
                <a:latin typeface="Canva Sans"/>
              </a:rPr>
              <a:t>and </a:t>
            </a:r>
            <a:r>
              <a:rPr lang="en-US" sz="2199" b="1" dirty="0">
                <a:solidFill>
                  <a:srgbClr val="000000"/>
                </a:solidFill>
                <a:latin typeface="Canva Sans Bold"/>
              </a:rPr>
              <a:t>Hanumakonda </a:t>
            </a:r>
            <a:r>
              <a:rPr lang="en-US" sz="2199" dirty="0">
                <a:solidFill>
                  <a:srgbClr val="000000"/>
                </a:solidFill>
                <a:latin typeface="Canva Sans"/>
              </a:rPr>
              <a:t>in the </a:t>
            </a:r>
            <a:r>
              <a:rPr lang="en-US" sz="2199" b="1" dirty="0">
                <a:solidFill>
                  <a:srgbClr val="000000"/>
                </a:solidFill>
                <a:latin typeface="Canva Sans Bold"/>
              </a:rPr>
              <a:t>transport</a:t>
            </a:r>
            <a:r>
              <a:rPr lang="en-US" sz="21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199" dirty="0">
                <a:solidFill>
                  <a:srgbClr val="000000"/>
                </a:solidFill>
                <a:latin typeface="Canva Sans"/>
              </a:rPr>
              <a:t>dataset. Missing data could mean a </a:t>
            </a:r>
            <a:r>
              <a:rPr lang="en-US" sz="2199" b="1" dirty="0">
                <a:solidFill>
                  <a:srgbClr val="000000"/>
                </a:solidFill>
                <a:latin typeface="Canva Sans Bold"/>
              </a:rPr>
              <a:t>huge loss</a:t>
            </a:r>
            <a:r>
              <a:rPr lang="en-US" sz="2199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199" dirty="0">
                <a:solidFill>
                  <a:srgbClr val="000000"/>
                </a:solidFill>
                <a:latin typeface="Canva Sans"/>
              </a:rPr>
              <a:t>for the Telangana Government.</a:t>
            </a:r>
          </a:p>
          <a:p>
            <a:pPr>
              <a:lnSpc>
                <a:spcPts val="3079"/>
              </a:lnSpc>
            </a:pPr>
            <a:endParaRPr lang="en-US" sz="2199" dirty="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7E306E-2A85-D140-A87A-047C9346CFDC}"/>
              </a:ext>
            </a:extLst>
          </p:cNvPr>
          <p:cNvSpPr/>
          <p:nvPr/>
        </p:nvSpPr>
        <p:spPr>
          <a:xfrm>
            <a:off x="8740587" y="1143000"/>
            <a:ext cx="3185067" cy="5082250"/>
          </a:xfrm>
          <a:prstGeom prst="round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reeform 2"/>
          <p:cNvSpPr/>
          <p:nvPr/>
        </p:nvSpPr>
        <p:spPr>
          <a:xfrm>
            <a:off x="1" y="1298728"/>
            <a:ext cx="8523643" cy="4873472"/>
          </a:xfrm>
          <a:custGeom>
            <a:avLst/>
            <a:gdLst/>
            <a:ahLst/>
            <a:cxnLst/>
            <a:rect l="l" t="t" r="r" b="b"/>
            <a:pathLst>
              <a:path w="12785465" h="7310208">
                <a:moveTo>
                  <a:pt x="0" y="0"/>
                </a:moveTo>
                <a:lnTo>
                  <a:pt x="12785465" y="0"/>
                </a:lnTo>
                <a:lnTo>
                  <a:pt x="12785465" y="7310208"/>
                </a:lnTo>
                <a:lnTo>
                  <a:pt x="0" y="7310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260073" y="131869"/>
            <a:ext cx="8036322" cy="783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>
                <a:solidFill>
                  <a:srgbClr val="000000"/>
                </a:solidFill>
                <a:latin typeface="Canva Sans Bold"/>
              </a:rPr>
              <a:t>2. Stamp Cost in Hyderabad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43097" y="1475076"/>
            <a:ext cx="2982557" cy="4477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3"/>
              </a:lnSpc>
            </a:pPr>
            <a:r>
              <a:rPr lang="en-US" sz="2266" dirty="0">
                <a:solidFill>
                  <a:srgbClr val="000000"/>
                </a:solidFill>
                <a:latin typeface="Arial"/>
              </a:rPr>
              <a:t> Hyderabad generated just Rs </a:t>
            </a:r>
            <a:r>
              <a:rPr lang="en-US" sz="2266" dirty="0">
                <a:solidFill>
                  <a:srgbClr val="000000"/>
                </a:solidFill>
                <a:latin typeface="Arial Bold"/>
              </a:rPr>
              <a:t>67 billon</a:t>
            </a:r>
            <a:r>
              <a:rPr lang="en-US" sz="2266" dirty="0">
                <a:solidFill>
                  <a:srgbClr val="000000"/>
                </a:solidFill>
                <a:latin typeface="Arial"/>
              </a:rPr>
              <a:t> while districts which had a </a:t>
            </a:r>
            <a:r>
              <a:rPr lang="en-US" sz="2266" dirty="0">
                <a:solidFill>
                  <a:srgbClr val="000000"/>
                </a:solidFill>
                <a:latin typeface="Arial Bold"/>
              </a:rPr>
              <a:t>lower </a:t>
            </a:r>
            <a:r>
              <a:rPr lang="en-US" sz="2266" dirty="0">
                <a:solidFill>
                  <a:srgbClr val="000000"/>
                </a:solidFill>
                <a:latin typeface="Arial"/>
              </a:rPr>
              <a:t>cost per document rate generated much more, </a:t>
            </a:r>
            <a:r>
              <a:rPr lang="en-US" sz="2266" dirty="0">
                <a:solidFill>
                  <a:srgbClr val="000000"/>
                </a:solidFill>
                <a:latin typeface="Arial Bold"/>
              </a:rPr>
              <a:t>Rangareddy </a:t>
            </a:r>
            <a:r>
              <a:rPr lang="en-US" sz="2266" dirty="0">
                <a:solidFill>
                  <a:srgbClr val="000000"/>
                </a:solidFill>
                <a:latin typeface="Arial"/>
              </a:rPr>
              <a:t>generated Rs </a:t>
            </a:r>
            <a:r>
              <a:rPr lang="en-US" sz="2266" dirty="0">
                <a:solidFill>
                  <a:srgbClr val="000000"/>
                </a:solidFill>
                <a:latin typeface="Arial Bold"/>
              </a:rPr>
              <a:t>189 billion</a:t>
            </a:r>
            <a:r>
              <a:rPr lang="en-US" sz="2266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en-US" sz="2266" dirty="0">
                <a:solidFill>
                  <a:srgbClr val="000000"/>
                </a:solidFill>
                <a:latin typeface="Arial Bold"/>
              </a:rPr>
              <a:t>Medchal-Malkajgiri</a:t>
            </a:r>
            <a:r>
              <a:rPr lang="en-US" sz="2266" dirty="0">
                <a:solidFill>
                  <a:srgbClr val="000000"/>
                </a:solidFill>
                <a:latin typeface="Arial"/>
              </a:rPr>
              <a:t> generated Rs </a:t>
            </a:r>
            <a:r>
              <a:rPr lang="en-US" sz="2266" dirty="0">
                <a:solidFill>
                  <a:srgbClr val="000000"/>
                </a:solidFill>
                <a:latin typeface="Arial Bold"/>
              </a:rPr>
              <a:t>113 billion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0A61F8-9127-5E7D-CA8C-C264A6C6AC92}"/>
              </a:ext>
            </a:extLst>
          </p:cNvPr>
          <p:cNvSpPr/>
          <p:nvPr/>
        </p:nvSpPr>
        <p:spPr>
          <a:xfrm>
            <a:off x="8045404" y="1613647"/>
            <a:ext cx="3754997" cy="4558553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reeform 2"/>
          <p:cNvSpPr/>
          <p:nvPr/>
        </p:nvSpPr>
        <p:spPr>
          <a:xfrm>
            <a:off x="391599" y="1950842"/>
            <a:ext cx="7336720" cy="4221358"/>
          </a:xfrm>
          <a:custGeom>
            <a:avLst/>
            <a:gdLst/>
            <a:ahLst/>
            <a:cxnLst/>
            <a:rect l="l" t="t" r="r" b="b"/>
            <a:pathLst>
              <a:path w="11005080" h="6332037">
                <a:moveTo>
                  <a:pt x="0" y="0"/>
                </a:moveTo>
                <a:lnTo>
                  <a:pt x="11005080" y="0"/>
                </a:lnTo>
                <a:lnTo>
                  <a:pt x="11005080" y="6332037"/>
                </a:lnTo>
                <a:lnTo>
                  <a:pt x="0" y="6332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022943" y="232410"/>
            <a:ext cx="9810551" cy="783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>
                <a:solidFill>
                  <a:srgbClr val="000000"/>
                </a:solidFill>
                <a:latin typeface="Canva Sans Bold"/>
              </a:rPr>
              <a:t>3. Growth in Electric Vehicle Sales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97807" y="1855592"/>
            <a:ext cx="3305564" cy="4000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7"/>
              </a:lnSpc>
            </a:pPr>
            <a:r>
              <a:rPr lang="en-US" sz="2512" dirty="0">
                <a:solidFill>
                  <a:srgbClr val="000000"/>
                </a:solidFill>
                <a:latin typeface="Arial"/>
              </a:rPr>
              <a:t>The sales of </a:t>
            </a:r>
            <a:r>
              <a:rPr lang="en-US" sz="2512" dirty="0">
                <a:solidFill>
                  <a:srgbClr val="000000"/>
                </a:solidFill>
                <a:latin typeface="Arial Bold"/>
              </a:rPr>
              <a:t>electric </a:t>
            </a:r>
            <a:r>
              <a:rPr lang="en-US" sz="2512" dirty="0">
                <a:solidFill>
                  <a:srgbClr val="000000"/>
                </a:solidFill>
                <a:latin typeface="Arial"/>
              </a:rPr>
              <a:t>vehicles have a significant </a:t>
            </a:r>
            <a:r>
              <a:rPr lang="en-US" sz="2512" dirty="0">
                <a:solidFill>
                  <a:srgbClr val="000000"/>
                </a:solidFill>
                <a:latin typeface="Arial Bold"/>
              </a:rPr>
              <a:t>growth</a:t>
            </a:r>
            <a:r>
              <a:rPr lang="en-US" sz="2512" dirty="0">
                <a:solidFill>
                  <a:srgbClr val="000000"/>
                </a:solidFill>
                <a:latin typeface="Arial"/>
              </a:rPr>
              <a:t>. In 2021 </a:t>
            </a:r>
            <a:r>
              <a:rPr lang="en-US" sz="2512" dirty="0">
                <a:solidFill>
                  <a:srgbClr val="000000"/>
                </a:solidFill>
                <a:latin typeface="Arial Bold"/>
              </a:rPr>
              <a:t>20k </a:t>
            </a:r>
            <a:r>
              <a:rPr lang="en-US" sz="2512" dirty="0">
                <a:solidFill>
                  <a:srgbClr val="000000"/>
                </a:solidFill>
                <a:latin typeface="Arial"/>
              </a:rPr>
              <a:t>electric vehicles were sold and in 2022 </a:t>
            </a:r>
            <a:r>
              <a:rPr lang="en-US" sz="2512" dirty="0">
                <a:solidFill>
                  <a:srgbClr val="000000"/>
                </a:solidFill>
                <a:latin typeface="Arial Bold"/>
              </a:rPr>
              <a:t>57k </a:t>
            </a:r>
            <a:r>
              <a:rPr lang="en-US" sz="2512" dirty="0">
                <a:solidFill>
                  <a:srgbClr val="000000"/>
                </a:solidFill>
                <a:latin typeface="Arial"/>
              </a:rPr>
              <a:t>electric vehicles were sold. Which is a growth of almost </a:t>
            </a:r>
            <a:r>
              <a:rPr lang="en-US" sz="2512" dirty="0">
                <a:solidFill>
                  <a:srgbClr val="000000"/>
                </a:solidFill>
                <a:latin typeface="Arial Bold"/>
              </a:rPr>
              <a:t>200%</a:t>
            </a:r>
            <a:r>
              <a:rPr lang="en-US" sz="2512" dirty="0">
                <a:solidFill>
                  <a:srgbClr val="000000"/>
                </a:solidFill>
                <a:latin typeface="Arial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D43D19-6457-9B4E-1FA2-EB9394215DBA}"/>
              </a:ext>
            </a:extLst>
          </p:cNvPr>
          <p:cNvSpPr/>
          <p:nvPr/>
        </p:nvSpPr>
        <p:spPr>
          <a:xfrm>
            <a:off x="7826188" y="1317812"/>
            <a:ext cx="4148424" cy="5296771"/>
          </a:xfrm>
          <a:prstGeom prst="round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reeform 2"/>
          <p:cNvSpPr/>
          <p:nvPr/>
        </p:nvSpPr>
        <p:spPr>
          <a:xfrm>
            <a:off x="391599" y="1950842"/>
            <a:ext cx="7336720" cy="4221358"/>
          </a:xfrm>
          <a:custGeom>
            <a:avLst/>
            <a:gdLst/>
            <a:ahLst/>
            <a:cxnLst/>
            <a:rect l="l" t="t" r="r" b="b"/>
            <a:pathLst>
              <a:path w="11005080" h="6332037">
                <a:moveTo>
                  <a:pt x="0" y="0"/>
                </a:moveTo>
                <a:lnTo>
                  <a:pt x="11005080" y="0"/>
                </a:lnTo>
                <a:lnTo>
                  <a:pt x="11005080" y="6332037"/>
                </a:lnTo>
                <a:lnTo>
                  <a:pt x="0" y="6332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9" b="-163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8041273" y="1559614"/>
            <a:ext cx="3787935" cy="4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7"/>
              </a:lnSpc>
            </a:pPr>
            <a:r>
              <a:rPr lang="en-US" sz="2512" dirty="0">
                <a:solidFill>
                  <a:srgbClr val="000000"/>
                </a:solidFill>
                <a:latin typeface="Arial"/>
              </a:rPr>
              <a:t>The sale of transport vehicles has significantly dropped since </a:t>
            </a:r>
            <a:r>
              <a:rPr lang="en-US" sz="2512" dirty="0">
                <a:solidFill>
                  <a:srgbClr val="000000"/>
                </a:solidFill>
                <a:latin typeface="Arial Bold"/>
              </a:rPr>
              <a:t>lockdown </a:t>
            </a:r>
            <a:r>
              <a:rPr lang="en-US" sz="2512" dirty="0">
                <a:solidFill>
                  <a:srgbClr val="000000"/>
                </a:solidFill>
                <a:latin typeface="Arial"/>
              </a:rPr>
              <a:t>and it has not yet fully recovered. Pre-lockdown sales of transport vehicles were averaged to </a:t>
            </a:r>
            <a:r>
              <a:rPr lang="en-US" sz="2512" dirty="0">
                <a:solidFill>
                  <a:srgbClr val="000000"/>
                </a:solidFill>
                <a:latin typeface="Arial Bold"/>
              </a:rPr>
              <a:t>19k </a:t>
            </a:r>
            <a:r>
              <a:rPr lang="en-US" sz="2512" dirty="0">
                <a:solidFill>
                  <a:srgbClr val="000000"/>
                </a:solidFill>
                <a:latin typeface="Arial"/>
              </a:rPr>
              <a:t>per month and post lockdown sales are averaging to less than </a:t>
            </a:r>
            <a:r>
              <a:rPr lang="en-US" sz="2512" dirty="0">
                <a:solidFill>
                  <a:srgbClr val="000000"/>
                </a:solidFill>
                <a:latin typeface="Arial Bold"/>
              </a:rPr>
              <a:t>10k </a:t>
            </a:r>
            <a:r>
              <a:rPr lang="en-US" sz="2512" dirty="0">
                <a:solidFill>
                  <a:srgbClr val="000000"/>
                </a:solidFill>
                <a:latin typeface="Arial"/>
              </a:rPr>
              <a:t>per month. That’s a decrease of </a:t>
            </a:r>
            <a:r>
              <a:rPr lang="en-US" sz="2512" dirty="0">
                <a:solidFill>
                  <a:srgbClr val="000000"/>
                </a:solidFill>
                <a:latin typeface="Arial Bold"/>
              </a:rPr>
              <a:t>48%</a:t>
            </a:r>
            <a:r>
              <a:rPr lang="en-US" sz="2512" dirty="0">
                <a:solidFill>
                  <a:srgbClr val="000000"/>
                </a:solidFill>
                <a:latin typeface="Arial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7389" y="243417"/>
            <a:ext cx="11757223" cy="783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>
                <a:solidFill>
                  <a:srgbClr val="000000"/>
                </a:solidFill>
                <a:latin typeface="Canva Sans Bold"/>
              </a:rPr>
              <a:t>4. Decrease in Sale of Transport Vehicles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8481" y="1358504"/>
            <a:ext cx="4147042" cy="5499497"/>
          </a:xfrm>
          <a:custGeom>
            <a:avLst/>
            <a:gdLst/>
            <a:ahLst/>
            <a:cxnLst/>
            <a:rect l="l" t="t" r="r" b="b"/>
            <a:pathLst>
              <a:path w="6220563" h="8249245">
                <a:moveTo>
                  <a:pt x="0" y="0"/>
                </a:moveTo>
                <a:lnTo>
                  <a:pt x="6220563" y="0"/>
                </a:lnTo>
                <a:lnTo>
                  <a:pt x="6220563" y="8249245"/>
                </a:lnTo>
                <a:lnTo>
                  <a:pt x="0" y="8249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4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37766" y="243417"/>
            <a:ext cx="10918230" cy="783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>
                <a:solidFill>
                  <a:srgbClr val="000000"/>
                </a:solidFill>
                <a:latin typeface="Canva Sans Bold"/>
              </a:rPr>
              <a:t>5. Increase in the Cost of Stamps Rate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5DEF25-ED05-7B44-DFB4-7F9FBB384247}"/>
              </a:ext>
            </a:extLst>
          </p:cNvPr>
          <p:cNvGrpSpPr/>
          <p:nvPr/>
        </p:nvGrpSpPr>
        <p:grpSpPr>
          <a:xfrm>
            <a:off x="4693441" y="1647999"/>
            <a:ext cx="6978606" cy="4195482"/>
            <a:chOff x="4545524" y="1264024"/>
            <a:chExt cx="6978606" cy="4195482"/>
          </a:xfrm>
          <a:effectLst>
            <a:glow rad="1397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3B39D78-FE11-954A-55DA-6F65D6C87192}"/>
                </a:ext>
              </a:extLst>
            </p:cNvPr>
            <p:cNvSpPr/>
            <p:nvPr/>
          </p:nvSpPr>
          <p:spPr>
            <a:xfrm>
              <a:off x="4545524" y="1264024"/>
              <a:ext cx="6978606" cy="4195482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907603" y="1647999"/>
              <a:ext cx="6616526" cy="356200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453"/>
                </a:lnSpc>
              </a:pPr>
              <a:r>
                <a:rPr lang="en-US" sz="2466" dirty="0">
                  <a:solidFill>
                    <a:srgbClr val="000000"/>
                  </a:solidFill>
                  <a:latin typeface="Canva Sans"/>
                </a:rPr>
                <a:t>The </a:t>
              </a:r>
              <a:r>
                <a:rPr lang="en-US" sz="2466" dirty="0">
                  <a:solidFill>
                    <a:srgbClr val="000000"/>
                  </a:solidFill>
                  <a:latin typeface="Canva Sans Bold"/>
                </a:rPr>
                <a:t>count </a:t>
              </a:r>
              <a:r>
                <a:rPr lang="en-US" sz="2466" dirty="0">
                  <a:solidFill>
                    <a:srgbClr val="000000"/>
                  </a:solidFill>
                  <a:latin typeface="Canva Sans"/>
                </a:rPr>
                <a:t>of number of </a:t>
              </a:r>
              <a:r>
                <a:rPr lang="en-US" sz="2466" dirty="0">
                  <a:solidFill>
                    <a:srgbClr val="000000"/>
                  </a:solidFill>
                  <a:latin typeface="Canva Sans Bold"/>
                </a:rPr>
                <a:t>document’s </a:t>
              </a:r>
              <a:r>
                <a:rPr lang="en-US" sz="2466" dirty="0">
                  <a:solidFill>
                    <a:srgbClr val="000000"/>
                  </a:solidFill>
                  <a:latin typeface="Canva Sans"/>
                </a:rPr>
                <a:t>registered has </a:t>
              </a:r>
              <a:r>
                <a:rPr lang="en-US" sz="2466" b="1" dirty="0">
                  <a:solidFill>
                    <a:srgbClr val="000000"/>
                  </a:solidFill>
                  <a:latin typeface="Canva Sans Bold"/>
                </a:rPr>
                <a:t>decreased</a:t>
              </a:r>
              <a:r>
                <a:rPr lang="en-US" sz="2466" dirty="0">
                  <a:solidFill>
                    <a:srgbClr val="000000"/>
                  </a:solidFill>
                  <a:latin typeface="Canva Sans"/>
                </a:rPr>
                <a:t> over the years however the </a:t>
              </a:r>
              <a:r>
                <a:rPr lang="en-US" sz="2466" dirty="0">
                  <a:solidFill>
                    <a:srgbClr val="000000"/>
                  </a:solidFill>
                  <a:latin typeface="Canva Sans Bold"/>
                </a:rPr>
                <a:t>revenue </a:t>
              </a:r>
              <a:r>
                <a:rPr lang="en-US" sz="2466" dirty="0">
                  <a:solidFill>
                    <a:srgbClr val="000000"/>
                  </a:solidFill>
                  <a:latin typeface="Canva Sans"/>
                </a:rPr>
                <a:t>has </a:t>
              </a:r>
              <a:r>
                <a:rPr lang="en-US" sz="2466" b="1" dirty="0">
                  <a:solidFill>
                    <a:srgbClr val="000000"/>
                  </a:solidFill>
                  <a:latin typeface="Canva Sans"/>
                </a:rPr>
                <a:t>significantly </a:t>
              </a:r>
              <a:r>
                <a:rPr lang="en-US" sz="2466" b="1" dirty="0">
                  <a:solidFill>
                    <a:srgbClr val="000000"/>
                  </a:solidFill>
                  <a:latin typeface="Canva Sans Bold"/>
                </a:rPr>
                <a:t>increased</a:t>
              </a:r>
              <a:r>
                <a:rPr lang="en-US" sz="2466" dirty="0">
                  <a:solidFill>
                    <a:srgbClr val="000000"/>
                  </a:solidFill>
                  <a:latin typeface="Canva Sans"/>
                </a:rPr>
                <a:t>. The revenue generated through </a:t>
              </a:r>
              <a:r>
                <a:rPr lang="en-US" sz="2466" dirty="0">
                  <a:solidFill>
                    <a:srgbClr val="000000"/>
                  </a:solidFill>
                  <a:latin typeface="Canva Sans Bold"/>
                </a:rPr>
                <a:t>documents </a:t>
              </a:r>
              <a:r>
                <a:rPr lang="en-US" sz="2466" dirty="0">
                  <a:solidFill>
                    <a:srgbClr val="000000"/>
                  </a:solidFill>
                  <a:latin typeface="Canva Sans"/>
                </a:rPr>
                <a:t>before lockdown was approximately </a:t>
              </a:r>
              <a:r>
                <a:rPr lang="en-US" sz="2466" b="1" dirty="0">
                  <a:solidFill>
                    <a:srgbClr val="000000"/>
                  </a:solidFill>
                  <a:latin typeface="Canva Sans"/>
                </a:rPr>
                <a:t>Rs </a:t>
              </a:r>
              <a:r>
                <a:rPr lang="en-US" sz="2466" b="1" dirty="0">
                  <a:solidFill>
                    <a:srgbClr val="000000"/>
                  </a:solidFill>
                  <a:latin typeface="Canva Sans Bold"/>
                </a:rPr>
                <a:t>6 billion</a:t>
              </a:r>
              <a:r>
                <a:rPr lang="en-US" sz="2466" b="1" dirty="0">
                  <a:solidFill>
                    <a:srgbClr val="000000"/>
                  </a:solidFill>
                  <a:latin typeface="Canva Sans"/>
                </a:rPr>
                <a:t> per month</a:t>
              </a:r>
              <a:r>
                <a:rPr lang="en-US" sz="2466" dirty="0">
                  <a:solidFill>
                    <a:srgbClr val="000000"/>
                  </a:solidFill>
                  <a:latin typeface="Canva Sans"/>
                </a:rPr>
                <a:t>, at that time </a:t>
              </a:r>
              <a:r>
                <a:rPr lang="en-US" sz="2466" dirty="0">
                  <a:solidFill>
                    <a:srgbClr val="000000"/>
                  </a:solidFill>
                  <a:latin typeface="Canva Sans Bold"/>
                </a:rPr>
                <a:t>e-stamps</a:t>
              </a:r>
              <a:r>
                <a:rPr lang="en-US" sz="2466" dirty="0">
                  <a:solidFill>
                    <a:srgbClr val="000000"/>
                  </a:solidFill>
                  <a:latin typeface="Canva Sans"/>
                </a:rPr>
                <a:t> were not yet introduced. After lockdown the revenue generated through documents and e-stamps is approximately </a:t>
              </a:r>
              <a:r>
                <a:rPr lang="en-US" sz="2466" b="1" dirty="0">
                  <a:solidFill>
                    <a:srgbClr val="000000"/>
                  </a:solidFill>
                  <a:latin typeface="Canva Sans"/>
                </a:rPr>
                <a:t>Rs </a:t>
              </a:r>
              <a:r>
                <a:rPr lang="en-US" sz="2466" b="1" dirty="0">
                  <a:solidFill>
                    <a:srgbClr val="000000"/>
                  </a:solidFill>
                  <a:latin typeface="Canva Sans Bold"/>
                </a:rPr>
                <a:t>8 billion each</a:t>
              </a:r>
              <a:r>
                <a:rPr lang="en-US" sz="2466" dirty="0">
                  <a:solidFill>
                    <a:srgbClr val="000000"/>
                  </a:solidFill>
                  <a:latin typeface="Canva Sans"/>
                </a:rPr>
                <a:t>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6160" y="4426993"/>
            <a:ext cx="4134244" cy="2162263"/>
            <a:chOff x="0" y="0"/>
            <a:chExt cx="1633282" cy="854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3282" cy="854228"/>
            </a:xfrm>
            <a:custGeom>
              <a:avLst/>
              <a:gdLst/>
              <a:ahLst/>
              <a:cxnLst/>
              <a:rect l="l" t="t" r="r" b="b"/>
              <a:pathLst>
                <a:path w="1633282" h="854228">
                  <a:moveTo>
                    <a:pt x="0" y="0"/>
                  </a:moveTo>
                  <a:lnTo>
                    <a:pt x="1633282" y="0"/>
                  </a:lnTo>
                  <a:lnTo>
                    <a:pt x="1633282" y="854228"/>
                  </a:lnTo>
                  <a:lnTo>
                    <a:pt x="0" y="854228"/>
                  </a:lnTo>
                  <a:close/>
                </a:path>
              </a:pathLst>
            </a:custGeom>
            <a:solidFill>
              <a:srgbClr val="23107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" name="Freeform 5"/>
          <p:cNvSpPr/>
          <p:nvPr/>
        </p:nvSpPr>
        <p:spPr>
          <a:xfrm>
            <a:off x="563416" y="4635519"/>
            <a:ext cx="3739732" cy="1745208"/>
          </a:xfrm>
          <a:custGeom>
            <a:avLst/>
            <a:gdLst/>
            <a:ahLst/>
            <a:cxnLst/>
            <a:rect l="l" t="t" r="r" b="b"/>
            <a:pathLst>
              <a:path w="5609598" h="2617812">
                <a:moveTo>
                  <a:pt x="0" y="0"/>
                </a:moveTo>
                <a:lnTo>
                  <a:pt x="5609598" y="0"/>
                </a:lnTo>
                <a:lnTo>
                  <a:pt x="5609598" y="2617812"/>
                </a:lnTo>
                <a:lnTo>
                  <a:pt x="0" y="2617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6" name="Group 6"/>
          <p:cNvGrpSpPr/>
          <p:nvPr/>
        </p:nvGrpSpPr>
        <p:grpSpPr>
          <a:xfrm>
            <a:off x="8212685" y="4187757"/>
            <a:ext cx="3624259" cy="2349067"/>
            <a:chOff x="0" y="0"/>
            <a:chExt cx="1431806" cy="9280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31806" cy="928027"/>
            </a:xfrm>
            <a:custGeom>
              <a:avLst/>
              <a:gdLst/>
              <a:ahLst/>
              <a:cxnLst/>
              <a:rect l="l" t="t" r="r" b="b"/>
              <a:pathLst>
                <a:path w="1431806" h="928027">
                  <a:moveTo>
                    <a:pt x="0" y="0"/>
                  </a:moveTo>
                  <a:lnTo>
                    <a:pt x="1431806" y="0"/>
                  </a:lnTo>
                  <a:lnTo>
                    <a:pt x="1431806" y="928027"/>
                  </a:lnTo>
                  <a:lnTo>
                    <a:pt x="0" y="928027"/>
                  </a:lnTo>
                  <a:close/>
                </a:path>
              </a:pathLst>
            </a:custGeom>
            <a:solidFill>
              <a:srgbClr val="23107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9" name="Freeform 9"/>
          <p:cNvSpPr/>
          <p:nvPr/>
        </p:nvSpPr>
        <p:spPr>
          <a:xfrm>
            <a:off x="8409534" y="4380617"/>
            <a:ext cx="3183701" cy="1963347"/>
          </a:xfrm>
          <a:custGeom>
            <a:avLst/>
            <a:gdLst/>
            <a:ahLst/>
            <a:cxnLst/>
            <a:rect l="l" t="t" r="r" b="b"/>
            <a:pathLst>
              <a:path w="4775552" h="2945020">
                <a:moveTo>
                  <a:pt x="0" y="0"/>
                </a:moveTo>
                <a:lnTo>
                  <a:pt x="4775552" y="0"/>
                </a:lnTo>
                <a:lnTo>
                  <a:pt x="4775552" y="2945019"/>
                </a:lnTo>
                <a:lnTo>
                  <a:pt x="0" y="2945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6092826" y="3283162"/>
            <a:ext cx="6350" cy="21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3"/>
              </a:lnSpc>
              <a:spcBef>
                <a:spcPct val="0"/>
              </a:spcBef>
            </a:pPr>
            <a:endParaRPr sz="1200"/>
          </a:p>
        </p:txBody>
      </p:sp>
      <p:sp>
        <p:nvSpPr>
          <p:cNvPr id="11" name="TextBox 11"/>
          <p:cNvSpPr txBox="1"/>
          <p:nvPr/>
        </p:nvSpPr>
        <p:spPr>
          <a:xfrm>
            <a:off x="682625" y="1580949"/>
            <a:ext cx="10820400" cy="233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3"/>
              </a:lnSpc>
            </a:pPr>
            <a:r>
              <a:rPr lang="en-US" sz="2666" dirty="0">
                <a:solidFill>
                  <a:srgbClr val="121324"/>
                </a:solidFill>
                <a:latin typeface="Arial"/>
              </a:rPr>
              <a:t>The primary objective of this Project is to </a:t>
            </a:r>
            <a:r>
              <a:rPr lang="en-US" sz="2666" dirty="0">
                <a:solidFill>
                  <a:srgbClr val="121324"/>
                </a:solidFill>
                <a:latin typeface="Arial Bold"/>
              </a:rPr>
              <a:t>analyze</a:t>
            </a:r>
            <a:r>
              <a:rPr lang="en-US" sz="2666" dirty="0">
                <a:solidFill>
                  <a:srgbClr val="121324"/>
                </a:solidFill>
                <a:latin typeface="Arial"/>
              </a:rPr>
              <a:t> and gain </a:t>
            </a:r>
            <a:r>
              <a:rPr lang="en-US" sz="2666" dirty="0">
                <a:solidFill>
                  <a:srgbClr val="121324"/>
                </a:solidFill>
                <a:latin typeface="Arial Bold"/>
              </a:rPr>
              <a:t>insights</a:t>
            </a:r>
            <a:r>
              <a:rPr lang="en-US" sz="2666" dirty="0">
                <a:solidFill>
                  <a:srgbClr val="121324"/>
                </a:solidFill>
                <a:latin typeface="Arial"/>
              </a:rPr>
              <a:t>  from three main datasets:</a:t>
            </a:r>
          </a:p>
          <a:p>
            <a:pPr marL="575761" lvl="1" indent="-287881" algn="just">
              <a:lnSpc>
                <a:spcPts val="3733"/>
              </a:lnSpc>
              <a:buFont typeface="Arial"/>
              <a:buChar char="•"/>
            </a:pPr>
            <a:r>
              <a:rPr lang="en-US" sz="2666" dirty="0">
                <a:solidFill>
                  <a:srgbClr val="121324"/>
                </a:solidFill>
                <a:latin typeface="Arial"/>
              </a:rPr>
              <a:t>Stamps Registrations</a:t>
            </a:r>
          </a:p>
          <a:p>
            <a:pPr marL="575761" lvl="1" indent="-287881" algn="just">
              <a:lnSpc>
                <a:spcPts val="3733"/>
              </a:lnSpc>
              <a:buFont typeface="Arial"/>
              <a:buChar char="•"/>
            </a:pPr>
            <a:r>
              <a:rPr lang="en-US" sz="2666" dirty="0">
                <a:solidFill>
                  <a:srgbClr val="121324"/>
                </a:solidFill>
                <a:latin typeface="Arial"/>
              </a:rPr>
              <a:t>Transportation</a:t>
            </a:r>
          </a:p>
          <a:p>
            <a:pPr marL="575761" lvl="1" indent="-287881" algn="just">
              <a:lnSpc>
                <a:spcPts val="3733"/>
              </a:lnSpc>
              <a:buFont typeface="Arial"/>
              <a:buChar char="•"/>
            </a:pPr>
            <a:r>
              <a:rPr lang="en-US" sz="2666" dirty="0">
                <a:solidFill>
                  <a:srgbClr val="121324"/>
                </a:solidFill>
                <a:latin typeface="Arial"/>
              </a:rPr>
              <a:t>TS-</a:t>
            </a:r>
            <a:r>
              <a:rPr lang="en-US" sz="2666" dirty="0" err="1">
                <a:solidFill>
                  <a:srgbClr val="121324"/>
                </a:solidFill>
                <a:latin typeface="Arial"/>
              </a:rPr>
              <a:t>iPASS</a:t>
            </a:r>
            <a:endParaRPr lang="en-US" sz="2666" dirty="0">
              <a:solidFill>
                <a:srgbClr val="121324"/>
              </a:solidFill>
              <a:latin typeface="Arial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4965612" y="4187757"/>
            <a:ext cx="2698291" cy="2401499"/>
            <a:chOff x="0" y="0"/>
            <a:chExt cx="1065991" cy="9487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65991" cy="948740"/>
            </a:xfrm>
            <a:custGeom>
              <a:avLst/>
              <a:gdLst/>
              <a:ahLst/>
              <a:cxnLst/>
              <a:rect l="l" t="t" r="r" b="b"/>
              <a:pathLst>
                <a:path w="1065991" h="948740">
                  <a:moveTo>
                    <a:pt x="0" y="0"/>
                  </a:moveTo>
                  <a:lnTo>
                    <a:pt x="1065991" y="0"/>
                  </a:lnTo>
                  <a:lnTo>
                    <a:pt x="1065991" y="948740"/>
                  </a:lnTo>
                  <a:lnTo>
                    <a:pt x="0" y="948740"/>
                  </a:lnTo>
                  <a:close/>
                </a:path>
              </a:pathLst>
            </a:custGeom>
            <a:solidFill>
              <a:srgbClr val="23107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5" name="Freeform 15"/>
          <p:cNvSpPr/>
          <p:nvPr/>
        </p:nvSpPr>
        <p:spPr>
          <a:xfrm>
            <a:off x="5142397" y="4426992"/>
            <a:ext cx="2344721" cy="1963347"/>
          </a:xfrm>
          <a:custGeom>
            <a:avLst/>
            <a:gdLst/>
            <a:ahLst/>
            <a:cxnLst/>
            <a:rect l="l" t="t" r="r" b="b"/>
            <a:pathLst>
              <a:path w="3517081" h="2945020">
                <a:moveTo>
                  <a:pt x="0" y="0"/>
                </a:moveTo>
                <a:lnTo>
                  <a:pt x="3517081" y="0"/>
                </a:lnTo>
                <a:lnTo>
                  <a:pt x="3517081" y="2945019"/>
                </a:lnTo>
                <a:lnTo>
                  <a:pt x="0" y="2945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987" r="-4550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3636522" y="-48895"/>
            <a:ext cx="4918956" cy="1052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 dirty="0">
                <a:solidFill>
                  <a:srgbClr val="121324"/>
                </a:solidFill>
                <a:latin typeface="Arial Bold"/>
              </a:rPr>
              <a:t>Objective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0" y="1112061"/>
            <a:ext cx="12192000" cy="122090"/>
            <a:chOff x="0" y="0"/>
            <a:chExt cx="4816593" cy="482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48233"/>
            </a:xfrm>
            <a:custGeom>
              <a:avLst/>
              <a:gdLst/>
              <a:ahLst/>
              <a:cxnLst/>
              <a:rect l="l" t="t" r="r" b="b"/>
              <a:pathLst>
                <a:path w="4816592" h="48233">
                  <a:moveTo>
                    <a:pt x="0" y="0"/>
                  </a:moveTo>
                  <a:lnTo>
                    <a:pt x="4816592" y="0"/>
                  </a:lnTo>
                  <a:lnTo>
                    <a:pt x="4816592" y="48233"/>
                  </a:lnTo>
                  <a:lnTo>
                    <a:pt x="0" y="48233"/>
                  </a:lnTo>
                  <a:close/>
                </a:path>
              </a:pathLst>
            </a:custGeom>
            <a:solidFill>
              <a:srgbClr val="8574D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9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9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9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9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9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9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9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9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9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9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5" grpId="0" animBg="1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00300"/>
            <a:ext cx="12192000" cy="20574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D419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2306744"/>
            <a:ext cx="12192000" cy="2137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6134" dirty="0">
                <a:solidFill>
                  <a:srgbClr val="FBFBF9"/>
                </a:solidFill>
                <a:latin typeface="Canva Sans Bold"/>
              </a:rPr>
              <a:t>INSIGHTS BASED ON </a:t>
            </a:r>
          </a:p>
          <a:p>
            <a:pPr algn="ctr">
              <a:lnSpc>
                <a:spcPts val="8587"/>
              </a:lnSpc>
            </a:pPr>
            <a:r>
              <a:rPr lang="en-US" sz="6134" dirty="0">
                <a:solidFill>
                  <a:srgbClr val="FBFBF9"/>
                </a:solidFill>
                <a:latin typeface="Canva Sans Bold"/>
              </a:rPr>
              <a:t>ADDITIONAL RESEARCH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6D4E2F3-AA1F-BCD1-7ED7-E8BCB89D0B28}"/>
              </a:ext>
            </a:extLst>
          </p:cNvPr>
          <p:cNvSpPr/>
          <p:nvPr/>
        </p:nvSpPr>
        <p:spPr>
          <a:xfrm>
            <a:off x="4921624" y="1249271"/>
            <a:ext cx="6867323" cy="4734670"/>
          </a:xfrm>
          <a:prstGeom prst="round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  <a:scene3d>
            <a:camera prst="perspectiveLeft"/>
            <a:lightRig rig="threePt" dir="t"/>
          </a:scene3d>
          <a:sp3d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reeform 2"/>
          <p:cNvSpPr/>
          <p:nvPr/>
        </p:nvSpPr>
        <p:spPr>
          <a:xfrm>
            <a:off x="-228600" y="1907192"/>
            <a:ext cx="5325035" cy="3701538"/>
          </a:xfrm>
          <a:custGeom>
            <a:avLst/>
            <a:gdLst/>
            <a:ahLst/>
            <a:cxnLst/>
            <a:rect l="l" t="t" r="r" b="b"/>
            <a:pathLst>
              <a:path w="8335118" h="5552307">
                <a:moveTo>
                  <a:pt x="0" y="0"/>
                </a:moveTo>
                <a:lnTo>
                  <a:pt x="8335118" y="0"/>
                </a:lnTo>
                <a:lnTo>
                  <a:pt x="8335118" y="5552307"/>
                </a:lnTo>
                <a:lnTo>
                  <a:pt x="0" y="555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3803514" y="243417"/>
            <a:ext cx="4186733" cy="783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>
                <a:solidFill>
                  <a:srgbClr val="000000"/>
                </a:solidFill>
                <a:latin typeface="Canva Sans Bold"/>
              </a:rPr>
              <a:t>1. GDP Growth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56746" y="1607556"/>
            <a:ext cx="6232202" cy="4077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3"/>
              </a:lnSpc>
            </a:pPr>
            <a:r>
              <a:rPr lang="en-US" sz="2266" dirty="0">
                <a:solidFill>
                  <a:srgbClr val="000000"/>
                </a:solidFill>
                <a:latin typeface="Canva Sans"/>
              </a:rPr>
              <a:t>Since its formation, Telangana's </a:t>
            </a:r>
            <a:r>
              <a:rPr lang="en-US" sz="2266" b="1" dirty="0">
                <a:solidFill>
                  <a:srgbClr val="000000"/>
                </a:solidFill>
                <a:latin typeface="Canva Sans Bold"/>
              </a:rPr>
              <a:t>economic growth </a:t>
            </a:r>
            <a:r>
              <a:rPr lang="en-US" sz="2266" dirty="0">
                <a:solidFill>
                  <a:srgbClr val="000000"/>
                </a:solidFill>
                <a:latin typeface="Canva Sans"/>
              </a:rPr>
              <a:t>has consistently </a:t>
            </a:r>
            <a:r>
              <a:rPr lang="en-US" sz="2266" dirty="0">
                <a:solidFill>
                  <a:srgbClr val="000000"/>
                </a:solidFill>
                <a:latin typeface="Canva Sans Bold"/>
              </a:rPr>
              <a:t>exceeded </a:t>
            </a:r>
            <a:r>
              <a:rPr lang="en-US" sz="2266" dirty="0">
                <a:solidFill>
                  <a:srgbClr val="000000"/>
                </a:solidFill>
                <a:latin typeface="Canva Sans"/>
              </a:rPr>
              <a:t>the national average. In its first year, the state's </a:t>
            </a:r>
            <a:r>
              <a:rPr lang="en-US" sz="2266" b="1" dirty="0">
                <a:solidFill>
                  <a:srgbClr val="000000"/>
                </a:solidFill>
                <a:latin typeface="Canva Sans Bold"/>
              </a:rPr>
              <a:t>GSDP growth </a:t>
            </a:r>
            <a:r>
              <a:rPr lang="en-US" sz="2266" dirty="0">
                <a:solidFill>
                  <a:srgbClr val="000000"/>
                </a:solidFill>
                <a:latin typeface="Canva Sans"/>
              </a:rPr>
              <a:t>was </a:t>
            </a:r>
            <a:r>
              <a:rPr lang="en-US" sz="2266" b="1" dirty="0">
                <a:solidFill>
                  <a:srgbClr val="000000"/>
                </a:solidFill>
                <a:latin typeface="Canva Sans Bold"/>
              </a:rPr>
              <a:t>1 percentage</a:t>
            </a:r>
            <a:r>
              <a:rPr lang="en-US" sz="2266" b="1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2266" dirty="0">
                <a:solidFill>
                  <a:srgbClr val="000000"/>
                </a:solidFill>
                <a:latin typeface="Canva Sans"/>
              </a:rPr>
              <a:t>point higher than India's GDP growth. On average, from 2014-15 onwards, Telangana has grown at a rate of </a:t>
            </a:r>
            <a:r>
              <a:rPr lang="en-US" sz="2266" b="1" dirty="0">
                <a:solidFill>
                  <a:srgbClr val="000000"/>
                </a:solidFill>
                <a:latin typeface="Canva Sans Bold"/>
              </a:rPr>
              <a:t>12.5%</a:t>
            </a:r>
            <a:r>
              <a:rPr lang="en-US" sz="2266" dirty="0">
                <a:solidFill>
                  <a:srgbClr val="000000"/>
                </a:solidFill>
                <a:latin typeface="Canva Sans"/>
              </a:rPr>
              <a:t>, surpassing </a:t>
            </a:r>
            <a:r>
              <a:rPr lang="en-US" sz="2266" b="1" dirty="0">
                <a:solidFill>
                  <a:srgbClr val="000000"/>
                </a:solidFill>
                <a:latin typeface="Canva Sans"/>
              </a:rPr>
              <a:t>India's average </a:t>
            </a:r>
            <a:r>
              <a:rPr lang="en-US" sz="2266" dirty="0">
                <a:solidFill>
                  <a:srgbClr val="000000"/>
                </a:solidFill>
                <a:latin typeface="Canva Sans"/>
              </a:rPr>
              <a:t>growth rate of </a:t>
            </a:r>
            <a:r>
              <a:rPr lang="en-US" sz="2266" b="1" dirty="0">
                <a:solidFill>
                  <a:srgbClr val="000000"/>
                </a:solidFill>
                <a:latin typeface="Canva Sans Bold"/>
              </a:rPr>
              <a:t>10.5%</a:t>
            </a:r>
            <a:r>
              <a:rPr lang="en-US" sz="2266" dirty="0">
                <a:solidFill>
                  <a:srgbClr val="000000"/>
                </a:solidFill>
                <a:latin typeface="Canva Sans"/>
              </a:rPr>
              <a:t>. Over this period, while India's GDP increased by </a:t>
            </a:r>
            <a:r>
              <a:rPr lang="en-US" sz="2266" b="1" dirty="0">
                <a:solidFill>
                  <a:srgbClr val="000000"/>
                </a:solidFill>
                <a:latin typeface="Canva Sans Bold"/>
              </a:rPr>
              <a:t>118.2%</a:t>
            </a:r>
            <a:r>
              <a:rPr lang="en-US" sz="2266" dirty="0">
                <a:solidFill>
                  <a:srgbClr val="000000"/>
                </a:solidFill>
                <a:latin typeface="Canva Sans"/>
              </a:rPr>
              <a:t>, Telangana's GSDP increased by </a:t>
            </a:r>
            <a:r>
              <a:rPr lang="en-US" sz="2266" b="1" dirty="0">
                <a:solidFill>
                  <a:srgbClr val="000000"/>
                </a:solidFill>
                <a:latin typeface="Canva Sans Bold"/>
              </a:rPr>
              <a:t>155.7%</a:t>
            </a:r>
            <a:r>
              <a:rPr lang="en-US" sz="2266" b="1" dirty="0">
                <a:solidFill>
                  <a:srgbClr val="000000"/>
                </a:solidFill>
                <a:latin typeface="Canva Sans"/>
              </a:rPr>
              <a:t>, </a:t>
            </a:r>
            <a:r>
              <a:rPr lang="en-US" sz="2266" dirty="0">
                <a:solidFill>
                  <a:srgbClr val="000000"/>
                </a:solidFill>
                <a:latin typeface="Canva Sans"/>
              </a:rPr>
              <a:t>making it the </a:t>
            </a:r>
            <a:r>
              <a:rPr lang="en-US" sz="2266" b="1" dirty="0">
                <a:solidFill>
                  <a:srgbClr val="000000"/>
                </a:solidFill>
                <a:latin typeface="Canva Sans Bold"/>
              </a:rPr>
              <a:t>second-ranked state</a:t>
            </a:r>
            <a:r>
              <a:rPr lang="en-US" sz="2266" b="1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2266" dirty="0">
                <a:solidFill>
                  <a:srgbClr val="000000"/>
                </a:solidFill>
                <a:latin typeface="Canva Sans"/>
              </a:rPr>
              <a:t>in terms of overall GSDP growth.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2D91F2-B2CE-C991-5139-87767A64AC8E}"/>
              </a:ext>
            </a:extLst>
          </p:cNvPr>
          <p:cNvSpPr/>
          <p:nvPr/>
        </p:nvSpPr>
        <p:spPr>
          <a:xfrm>
            <a:off x="5782235" y="1465729"/>
            <a:ext cx="5723965" cy="4666130"/>
          </a:xfrm>
          <a:prstGeom prst="round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  <a:scene3d>
            <a:camera prst="perspectiveLeft"/>
            <a:lightRig rig="threePt" dir="t"/>
          </a:scene3d>
          <a:sp3d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reeform 2"/>
          <p:cNvSpPr/>
          <p:nvPr/>
        </p:nvSpPr>
        <p:spPr>
          <a:xfrm>
            <a:off x="194210" y="2019111"/>
            <a:ext cx="5004674" cy="3194989"/>
          </a:xfrm>
          <a:custGeom>
            <a:avLst/>
            <a:gdLst/>
            <a:ahLst/>
            <a:cxnLst/>
            <a:rect l="l" t="t" r="r" b="b"/>
            <a:pathLst>
              <a:path w="8871192" h="4792483">
                <a:moveTo>
                  <a:pt x="0" y="0"/>
                </a:moveTo>
                <a:lnTo>
                  <a:pt x="8871192" y="0"/>
                </a:lnTo>
                <a:lnTo>
                  <a:pt x="8871192" y="4792483"/>
                </a:lnTo>
                <a:lnTo>
                  <a:pt x="0" y="4792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177765" y="243417"/>
            <a:ext cx="7438231" cy="783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>
                <a:solidFill>
                  <a:srgbClr val="000000"/>
                </a:solidFill>
                <a:latin typeface="Canva Sans Bold"/>
              </a:rPr>
              <a:t>2. High Per Capita Income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01526" y="1784774"/>
            <a:ext cx="5004674" cy="4077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3"/>
              </a:lnSpc>
            </a:pPr>
            <a:r>
              <a:rPr lang="en-US" sz="2266" dirty="0">
                <a:solidFill>
                  <a:srgbClr val="000000"/>
                </a:solidFill>
                <a:latin typeface="Canva Sans"/>
              </a:rPr>
              <a:t>Telangana has shown remarkable performance in terms of </a:t>
            </a:r>
            <a:r>
              <a:rPr lang="en-US" sz="2266" b="1" dirty="0">
                <a:solidFill>
                  <a:srgbClr val="000000"/>
                </a:solidFill>
                <a:latin typeface="Canva Sans Bold"/>
              </a:rPr>
              <a:t>Per Capita Income</a:t>
            </a:r>
            <a:r>
              <a:rPr lang="en-US" sz="2266" dirty="0">
                <a:solidFill>
                  <a:srgbClr val="000000"/>
                </a:solidFill>
                <a:latin typeface="Canva Sans"/>
              </a:rPr>
              <a:t> (PCI), reflecting a </a:t>
            </a:r>
            <a:r>
              <a:rPr lang="en-US" sz="2266" b="1" dirty="0">
                <a:solidFill>
                  <a:srgbClr val="000000"/>
                </a:solidFill>
                <a:latin typeface="Canva Sans Bold"/>
              </a:rPr>
              <a:t>high </a:t>
            </a:r>
            <a:r>
              <a:rPr lang="en-US" sz="2266" b="1" dirty="0">
                <a:solidFill>
                  <a:srgbClr val="000000"/>
                </a:solidFill>
                <a:latin typeface="Canva Sans"/>
              </a:rPr>
              <a:t>standard </a:t>
            </a:r>
            <a:r>
              <a:rPr lang="en-US" sz="2266" dirty="0">
                <a:solidFill>
                  <a:srgbClr val="000000"/>
                </a:solidFill>
                <a:latin typeface="Canva Sans"/>
              </a:rPr>
              <a:t>of living. Before its formation, the average Telangana citizen earned </a:t>
            </a:r>
            <a:r>
              <a:rPr lang="en-US" sz="2266" b="1" dirty="0">
                <a:solidFill>
                  <a:srgbClr val="000000"/>
                </a:solidFill>
                <a:latin typeface="Canva Sans Bold"/>
              </a:rPr>
              <a:t>Rs.</a:t>
            </a:r>
            <a:r>
              <a:rPr lang="en-US" sz="2266" b="1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2266" b="1" dirty="0">
                <a:solidFill>
                  <a:srgbClr val="000000"/>
                </a:solidFill>
                <a:latin typeface="Canva Sans Bold"/>
              </a:rPr>
              <a:t>1,12,162</a:t>
            </a:r>
            <a:r>
              <a:rPr lang="en-US" sz="2266" dirty="0">
                <a:solidFill>
                  <a:srgbClr val="000000"/>
                </a:solidFill>
                <a:latin typeface="Canva Sans"/>
              </a:rPr>
              <a:t>, compared to the average Indian citizen's income of </a:t>
            </a:r>
            <a:r>
              <a:rPr lang="en-US" sz="2266" b="1" dirty="0">
                <a:solidFill>
                  <a:srgbClr val="000000"/>
                </a:solidFill>
                <a:latin typeface="Canva Sans Bold"/>
              </a:rPr>
              <a:t>Rs. 79,118</a:t>
            </a:r>
            <a:r>
              <a:rPr lang="en-US" sz="2266" dirty="0">
                <a:solidFill>
                  <a:srgbClr val="000000"/>
                </a:solidFill>
                <a:latin typeface="Canva Sans"/>
              </a:rPr>
              <a:t>. This suggests that the average Telangana citizen earned </a:t>
            </a:r>
            <a:r>
              <a:rPr lang="en-US" sz="2266" dirty="0">
                <a:solidFill>
                  <a:srgbClr val="000000"/>
                </a:solidFill>
                <a:latin typeface="Canva Sans Bold"/>
              </a:rPr>
              <a:t>Rs</a:t>
            </a:r>
            <a:r>
              <a:rPr lang="en-US" sz="2266" dirty="0">
                <a:solidFill>
                  <a:srgbClr val="000000"/>
                </a:solidFill>
                <a:latin typeface="Canva Sans"/>
              </a:rPr>
              <a:t>. </a:t>
            </a:r>
            <a:r>
              <a:rPr lang="en-US" sz="2266" b="1" dirty="0">
                <a:solidFill>
                  <a:srgbClr val="000000"/>
                </a:solidFill>
                <a:latin typeface="Canva Sans Bold"/>
              </a:rPr>
              <a:t>33,044</a:t>
            </a:r>
            <a:r>
              <a:rPr lang="en-US" sz="2266" dirty="0">
                <a:solidFill>
                  <a:srgbClr val="000000"/>
                </a:solidFill>
                <a:latin typeface="Canva Sans"/>
              </a:rPr>
              <a:t> more than their Indian counterpart.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7F9574-AE88-D158-4E59-01C14AF64D45}"/>
              </a:ext>
            </a:extLst>
          </p:cNvPr>
          <p:cNvSpPr/>
          <p:nvPr/>
        </p:nvSpPr>
        <p:spPr>
          <a:xfrm>
            <a:off x="5836024" y="1277471"/>
            <a:ext cx="6145503" cy="5002305"/>
          </a:xfrm>
          <a:prstGeom prst="round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  <a:scene3d>
            <a:camera prst="perspectiveLeft"/>
            <a:lightRig rig="threePt" dir="t"/>
          </a:scene3d>
          <a:sp3d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reeform 2"/>
          <p:cNvSpPr/>
          <p:nvPr/>
        </p:nvSpPr>
        <p:spPr>
          <a:xfrm>
            <a:off x="210473" y="1971431"/>
            <a:ext cx="4954834" cy="3824513"/>
          </a:xfrm>
          <a:custGeom>
            <a:avLst/>
            <a:gdLst/>
            <a:ahLst/>
            <a:cxnLst/>
            <a:rect l="l" t="t" r="r" b="b"/>
            <a:pathLst>
              <a:path w="7432251" h="5736769">
                <a:moveTo>
                  <a:pt x="0" y="0"/>
                </a:moveTo>
                <a:lnTo>
                  <a:pt x="7432252" y="0"/>
                </a:lnTo>
                <a:lnTo>
                  <a:pt x="7432252" y="5736769"/>
                </a:lnTo>
                <a:lnTo>
                  <a:pt x="0" y="5736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828002" y="332370"/>
            <a:ext cx="10535996" cy="626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2"/>
              </a:lnSpc>
            </a:pPr>
            <a:r>
              <a:rPr lang="en-US" sz="3744">
                <a:solidFill>
                  <a:srgbClr val="000000"/>
                </a:solidFill>
                <a:latin typeface="Canva Sans Bold"/>
              </a:rPr>
              <a:t>3.  Economic Growth in Telangana's Districts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15454" y="1866314"/>
            <a:ext cx="5466073" cy="4077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3"/>
              </a:lnSpc>
            </a:pPr>
            <a:r>
              <a:rPr lang="en-US" sz="2266" b="1" dirty="0">
                <a:solidFill>
                  <a:srgbClr val="000000"/>
                </a:solidFill>
                <a:latin typeface="Canva Sans"/>
              </a:rPr>
              <a:t>Rangareddy, Hyderabad and </a:t>
            </a:r>
            <a:r>
              <a:rPr lang="en-US" sz="2266" b="1" dirty="0" err="1">
                <a:solidFill>
                  <a:srgbClr val="000000"/>
                </a:solidFill>
                <a:latin typeface="Canva Sans"/>
              </a:rPr>
              <a:t>Medchal</a:t>
            </a:r>
            <a:r>
              <a:rPr lang="en-US" sz="2266" b="1" dirty="0">
                <a:solidFill>
                  <a:srgbClr val="000000"/>
                </a:solidFill>
                <a:latin typeface="Canva Sans"/>
              </a:rPr>
              <a:t>- </a:t>
            </a:r>
            <a:r>
              <a:rPr lang="en-US" sz="2266" b="1" dirty="0" err="1">
                <a:solidFill>
                  <a:srgbClr val="000000"/>
                </a:solidFill>
                <a:latin typeface="Canva Sans"/>
              </a:rPr>
              <a:t>Malkajgiri</a:t>
            </a:r>
            <a:r>
              <a:rPr lang="en-US" sz="2266" dirty="0">
                <a:solidFill>
                  <a:srgbClr val="000000"/>
                </a:solidFill>
                <a:latin typeface="Canva Sans"/>
              </a:rPr>
              <a:t> are the most </a:t>
            </a:r>
            <a:r>
              <a:rPr lang="en-US" sz="2266" dirty="0">
                <a:solidFill>
                  <a:srgbClr val="000000"/>
                </a:solidFill>
                <a:latin typeface="Canva Sans Bold"/>
              </a:rPr>
              <a:t>urbanized </a:t>
            </a:r>
            <a:r>
              <a:rPr lang="en-US" sz="2266" dirty="0">
                <a:solidFill>
                  <a:srgbClr val="000000"/>
                </a:solidFill>
                <a:latin typeface="Canva Sans"/>
              </a:rPr>
              <a:t>districts of the state, which account for </a:t>
            </a:r>
            <a:r>
              <a:rPr lang="en-US" sz="2266" b="1" dirty="0">
                <a:solidFill>
                  <a:srgbClr val="000000"/>
                </a:solidFill>
                <a:latin typeface="Canva Sans Bold"/>
              </a:rPr>
              <a:t>43.72%</a:t>
            </a:r>
            <a:r>
              <a:rPr lang="en-US" sz="2266" dirty="0">
                <a:solidFill>
                  <a:srgbClr val="000000"/>
                </a:solidFill>
                <a:latin typeface="Canva Sans"/>
              </a:rPr>
              <a:t> of the state economy at current prices for the year </a:t>
            </a:r>
            <a:r>
              <a:rPr lang="en-US" sz="2266" dirty="0">
                <a:solidFill>
                  <a:srgbClr val="000000"/>
                </a:solidFill>
                <a:latin typeface="Canva Sans Bold"/>
              </a:rPr>
              <a:t>2021-22</a:t>
            </a:r>
            <a:r>
              <a:rPr lang="en-US" sz="2266" dirty="0">
                <a:solidFill>
                  <a:srgbClr val="000000"/>
                </a:solidFill>
                <a:latin typeface="Canva Sans"/>
              </a:rPr>
              <a:t>. All the </a:t>
            </a:r>
            <a:r>
              <a:rPr lang="en-US" sz="2266" dirty="0">
                <a:solidFill>
                  <a:srgbClr val="000000"/>
                </a:solidFill>
                <a:latin typeface="Canva Sans Bold"/>
              </a:rPr>
              <a:t>districts </a:t>
            </a:r>
            <a:r>
              <a:rPr lang="en-US" sz="2266" dirty="0">
                <a:solidFill>
                  <a:srgbClr val="000000"/>
                </a:solidFill>
                <a:latin typeface="Canva Sans"/>
              </a:rPr>
              <a:t>in the State achieved a </a:t>
            </a:r>
            <a:r>
              <a:rPr lang="en-US" sz="2266" b="1" dirty="0">
                <a:solidFill>
                  <a:srgbClr val="000000"/>
                </a:solidFill>
                <a:latin typeface="Canva Sans Bold"/>
              </a:rPr>
              <a:t>positive</a:t>
            </a:r>
            <a:r>
              <a:rPr lang="en-US" sz="2266" b="1" dirty="0">
                <a:solidFill>
                  <a:srgbClr val="000000"/>
                </a:solidFill>
                <a:latin typeface="Canva Sans"/>
              </a:rPr>
              <a:t> nominal growth </a:t>
            </a:r>
            <a:r>
              <a:rPr lang="en-US" sz="2266" dirty="0">
                <a:solidFill>
                  <a:srgbClr val="000000"/>
                </a:solidFill>
                <a:latin typeface="Canva Sans"/>
              </a:rPr>
              <a:t>in their </a:t>
            </a:r>
            <a:r>
              <a:rPr lang="en-US" sz="2266" b="1" dirty="0">
                <a:solidFill>
                  <a:srgbClr val="000000"/>
                </a:solidFill>
                <a:latin typeface="Canva Sans"/>
              </a:rPr>
              <a:t>Gross District Domestic Product </a:t>
            </a:r>
            <a:r>
              <a:rPr lang="en-US" sz="2266" dirty="0">
                <a:solidFill>
                  <a:srgbClr val="000000"/>
                </a:solidFill>
                <a:latin typeface="Canva Sans"/>
              </a:rPr>
              <a:t>(GDDP). </a:t>
            </a:r>
            <a:r>
              <a:rPr lang="en-US" sz="2266" b="1" dirty="0">
                <a:solidFill>
                  <a:srgbClr val="000000"/>
                </a:solidFill>
                <a:latin typeface="Canva Sans Bold"/>
              </a:rPr>
              <a:t>32 </a:t>
            </a:r>
            <a:r>
              <a:rPr lang="en-US" sz="2266" b="1" dirty="0">
                <a:solidFill>
                  <a:srgbClr val="000000"/>
                </a:solidFill>
                <a:latin typeface="Canva Sans"/>
              </a:rPr>
              <a:t>out of the 33</a:t>
            </a:r>
            <a:r>
              <a:rPr lang="en-US" sz="2266" dirty="0">
                <a:solidFill>
                  <a:srgbClr val="000000"/>
                </a:solidFill>
                <a:latin typeface="Canva Sans"/>
              </a:rPr>
              <a:t> districts achieved </a:t>
            </a:r>
            <a:r>
              <a:rPr lang="en-US" sz="2266" b="1" dirty="0">
                <a:solidFill>
                  <a:srgbClr val="000000"/>
                </a:solidFill>
                <a:latin typeface="Canva Sans Bold"/>
              </a:rPr>
              <a:t>double digit </a:t>
            </a:r>
            <a:r>
              <a:rPr lang="en-US" sz="2266" dirty="0">
                <a:solidFill>
                  <a:srgbClr val="000000"/>
                </a:solidFill>
                <a:latin typeface="Canva Sans Bold"/>
              </a:rPr>
              <a:t>growth</a:t>
            </a:r>
            <a:r>
              <a:rPr lang="en-US" sz="2266" dirty="0">
                <a:solidFill>
                  <a:srgbClr val="000000"/>
                </a:solidFill>
                <a:latin typeface="Canva Sans"/>
              </a:rPr>
              <a:t> in their </a:t>
            </a:r>
            <a:r>
              <a:rPr lang="en-US" sz="2266" dirty="0">
                <a:solidFill>
                  <a:srgbClr val="000000"/>
                </a:solidFill>
                <a:latin typeface="Canva Sans Bold"/>
              </a:rPr>
              <a:t>GDDP</a:t>
            </a:r>
            <a:r>
              <a:rPr lang="en-US" sz="2266" dirty="0">
                <a:solidFill>
                  <a:srgbClr val="000000"/>
                </a:solidFill>
                <a:latin typeface="Canva Sans"/>
              </a:rPr>
              <a:t> for the year 2021-22 at current prices.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00300"/>
            <a:ext cx="12192000" cy="20574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D419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51918" y="2666770"/>
            <a:ext cx="9288165" cy="133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43"/>
              </a:lnSpc>
            </a:pPr>
            <a:r>
              <a:rPr lang="en-US" sz="7960">
                <a:solidFill>
                  <a:srgbClr val="FBFBF9"/>
                </a:solidFill>
                <a:latin typeface="Canva Sans Bold"/>
              </a:rPr>
              <a:t>Recommendations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74F4A0-CE57-48E5-7B65-605AFCDAB31B}"/>
              </a:ext>
            </a:extLst>
          </p:cNvPr>
          <p:cNvSpPr/>
          <p:nvPr/>
        </p:nvSpPr>
        <p:spPr>
          <a:xfrm>
            <a:off x="7172977" y="1492624"/>
            <a:ext cx="4628828" cy="4572000"/>
          </a:xfrm>
          <a:prstGeom prst="round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  <a:scene3d>
            <a:camera prst="obliqueBottomRight"/>
            <a:lightRig rig="threePt" dir="t"/>
          </a:scene3d>
          <a:sp3d>
            <a:bevelT prst="angle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reeform 2"/>
          <p:cNvSpPr/>
          <p:nvPr/>
        </p:nvSpPr>
        <p:spPr>
          <a:xfrm>
            <a:off x="517435" y="2235509"/>
            <a:ext cx="6359938" cy="3619411"/>
          </a:xfrm>
          <a:custGeom>
            <a:avLst/>
            <a:gdLst/>
            <a:ahLst/>
            <a:cxnLst/>
            <a:rect l="l" t="t" r="r" b="b"/>
            <a:pathLst>
              <a:path w="9539907" h="5429116">
                <a:moveTo>
                  <a:pt x="0" y="0"/>
                </a:moveTo>
                <a:lnTo>
                  <a:pt x="9539908" y="0"/>
                </a:lnTo>
                <a:lnTo>
                  <a:pt x="9539908" y="5429115"/>
                </a:lnTo>
                <a:lnTo>
                  <a:pt x="0" y="54291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6" r="-58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116479" y="154517"/>
            <a:ext cx="8022201" cy="778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 dirty="0">
                <a:solidFill>
                  <a:srgbClr val="000000"/>
                </a:solidFill>
                <a:latin typeface="Canva Sans Bold"/>
              </a:rPr>
              <a:t>1.Promote Electric Vehicles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72976" y="1822977"/>
            <a:ext cx="4333225" cy="4000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2398" lvl="1" indent="-271199">
              <a:lnSpc>
                <a:spcPts val="3517"/>
              </a:lnSpc>
              <a:buFont typeface="Arial"/>
              <a:buChar char="•"/>
            </a:pPr>
            <a:r>
              <a:rPr lang="en-US" sz="2512" dirty="0">
                <a:solidFill>
                  <a:srgbClr val="000000"/>
                </a:solidFill>
                <a:latin typeface="Arial Bold"/>
              </a:rPr>
              <a:t>Charging Infrastructure:</a:t>
            </a:r>
            <a:r>
              <a:rPr lang="en-US" sz="2512" dirty="0">
                <a:solidFill>
                  <a:srgbClr val="000000"/>
                </a:solidFill>
                <a:latin typeface="Arial"/>
              </a:rPr>
              <a:t> Invest in the development of a robust and accessible charging infrastructure</a:t>
            </a:r>
          </a:p>
          <a:p>
            <a:pPr marL="542398" lvl="1" indent="-271199">
              <a:lnSpc>
                <a:spcPts val="3517"/>
              </a:lnSpc>
              <a:buFont typeface="Arial"/>
              <a:buChar char="•"/>
            </a:pPr>
            <a:r>
              <a:rPr lang="en-US" sz="2512" dirty="0">
                <a:solidFill>
                  <a:srgbClr val="000000"/>
                </a:solidFill>
                <a:latin typeface="Arial Bold"/>
              </a:rPr>
              <a:t>Fleet Electrification:</a:t>
            </a:r>
            <a:r>
              <a:rPr lang="en-US" sz="2512" dirty="0">
                <a:solidFill>
                  <a:srgbClr val="000000"/>
                </a:solidFill>
                <a:latin typeface="Arial"/>
              </a:rPr>
              <a:t> Encourage the electrification of government and public transportation fleets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84629F9-D0E5-C0C3-31E1-0D67995868E2}"/>
              </a:ext>
            </a:extLst>
          </p:cNvPr>
          <p:cNvSpPr/>
          <p:nvPr/>
        </p:nvSpPr>
        <p:spPr>
          <a:xfrm>
            <a:off x="6696634" y="1678668"/>
            <a:ext cx="5015753" cy="3893393"/>
          </a:xfrm>
          <a:prstGeom prst="round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  <a:scene3d>
            <a:camera prst="obliqueBottomRight"/>
            <a:lightRig rig="threePt" dir="t"/>
          </a:scene3d>
          <a:sp3d>
            <a:bevelT prst="relaxedInset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reeform 2"/>
          <p:cNvSpPr/>
          <p:nvPr/>
        </p:nvSpPr>
        <p:spPr>
          <a:xfrm>
            <a:off x="685800" y="1898868"/>
            <a:ext cx="5509791" cy="3673194"/>
          </a:xfrm>
          <a:custGeom>
            <a:avLst/>
            <a:gdLst/>
            <a:ahLst/>
            <a:cxnLst/>
            <a:rect l="l" t="t" r="r" b="b"/>
            <a:pathLst>
              <a:path w="8264686" h="5509791">
                <a:moveTo>
                  <a:pt x="0" y="0"/>
                </a:moveTo>
                <a:lnTo>
                  <a:pt x="8264686" y="0"/>
                </a:lnTo>
                <a:lnTo>
                  <a:pt x="8264686" y="5509790"/>
                </a:lnTo>
                <a:lnTo>
                  <a:pt x="0" y="5509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987099" y="131869"/>
            <a:ext cx="6582271" cy="783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 dirty="0">
                <a:solidFill>
                  <a:srgbClr val="000000"/>
                </a:solidFill>
                <a:latin typeface="Canva Sans Bold"/>
              </a:rPr>
              <a:t>2. Promote E-stamping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034584" y="2165044"/>
            <a:ext cx="4471616" cy="3014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4"/>
              </a:lnSpc>
            </a:pPr>
            <a:r>
              <a:rPr lang="en-US" sz="2438" dirty="0">
                <a:solidFill>
                  <a:srgbClr val="000000"/>
                </a:solidFill>
                <a:latin typeface="Arial Bold"/>
              </a:rPr>
              <a:t>Incentives for e-Stamping:</a:t>
            </a:r>
            <a:r>
              <a:rPr lang="en-US" sz="2438" dirty="0">
                <a:solidFill>
                  <a:srgbClr val="000000"/>
                </a:solidFill>
                <a:latin typeface="Arial"/>
              </a:rPr>
              <a:t> Introduce incentives for e-Stamping.</a:t>
            </a:r>
          </a:p>
          <a:p>
            <a:pPr>
              <a:lnSpc>
                <a:spcPts val="3414"/>
              </a:lnSpc>
            </a:pPr>
            <a:r>
              <a:rPr lang="en-US" sz="2438" dirty="0">
                <a:solidFill>
                  <a:srgbClr val="000000"/>
                </a:solidFill>
                <a:latin typeface="Arial Bold"/>
              </a:rPr>
              <a:t>Streamline the e-Stamping Process:</a:t>
            </a:r>
            <a:r>
              <a:rPr lang="en-US" sz="2438" dirty="0">
                <a:solidFill>
                  <a:srgbClr val="000000"/>
                </a:solidFill>
                <a:latin typeface="Arial"/>
              </a:rPr>
              <a:t> Continuously improve and streamline the e-Stamping process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D917C5-3253-46E3-11F1-F83076DD2147}"/>
              </a:ext>
            </a:extLst>
          </p:cNvPr>
          <p:cNvSpPr/>
          <p:nvPr/>
        </p:nvSpPr>
        <p:spPr>
          <a:xfrm>
            <a:off x="6355411" y="1752416"/>
            <a:ext cx="5628029" cy="4424083"/>
          </a:xfrm>
          <a:prstGeom prst="round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  <a:scene3d>
            <a:camera prst="obliqueBottomRight"/>
            <a:lightRig rig="threePt" dir="t"/>
          </a:scene3d>
          <a:sp3d>
            <a:bevelT prst="angle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reeform 2"/>
          <p:cNvSpPr/>
          <p:nvPr/>
        </p:nvSpPr>
        <p:spPr>
          <a:xfrm>
            <a:off x="669154" y="4034775"/>
            <a:ext cx="5086593" cy="2543296"/>
          </a:xfrm>
          <a:custGeom>
            <a:avLst/>
            <a:gdLst/>
            <a:ahLst/>
            <a:cxnLst/>
            <a:rect l="l" t="t" r="r" b="b"/>
            <a:pathLst>
              <a:path w="7629889" h="3814944">
                <a:moveTo>
                  <a:pt x="0" y="0"/>
                </a:moveTo>
                <a:lnTo>
                  <a:pt x="7629888" y="0"/>
                </a:lnTo>
                <a:lnTo>
                  <a:pt x="7629888" y="3814944"/>
                </a:lnTo>
                <a:lnTo>
                  <a:pt x="0" y="3814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17310" y="1660335"/>
            <a:ext cx="2635728" cy="2253791"/>
          </a:xfrm>
          <a:custGeom>
            <a:avLst/>
            <a:gdLst/>
            <a:ahLst/>
            <a:cxnLst/>
            <a:rect l="l" t="t" r="r" b="b"/>
            <a:pathLst>
              <a:path w="3953592" h="3380687">
                <a:moveTo>
                  <a:pt x="0" y="0"/>
                </a:moveTo>
                <a:lnTo>
                  <a:pt x="3953591" y="0"/>
                </a:lnTo>
                <a:lnTo>
                  <a:pt x="3953591" y="3380687"/>
                </a:lnTo>
                <a:lnTo>
                  <a:pt x="0" y="3380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3212449" y="1751463"/>
            <a:ext cx="2883551" cy="2162663"/>
          </a:xfrm>
          <a:custGeom>
            <a:avLst/>
            <a:gdLst/>
            <a:ahLst/>
            <a:cxnLst/>
            <a:rect l="l" t="t" r="r" b="b"/>
            <a:pathLst>
              <a:path w="4325326" h="3243995">
                <a:moveTo>
                  <a:pt x="0" y="0"/>
                </a:moveTo>
                <a:lnTo>
                  <a:pt x="4325326" y="0"/>
                </a:lnTo>
                <a:lnTo>
                  <a:pt x="4325326" y="3243995"/>
                </a:lnTo>
                <a:lnTo>
                  <a:pt x="0" y="32439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525338" y="81337"/>
            <a:ext cx="11141323" cy="1465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2"/>
              </a:lnSpc>
            </a:pPr>
            <a:r>
              <a:rPr lang="en-US" sz="4400" dirty="0">
                <a:solidFill>
                  <a:srgbClr val="000000"/>
                </a:solidFill>
                <a:latin typeface="Canva Sans Bold"/>
              </a:rPr>
              <a:t>3. Increase the investments in Industrial </a:t>
            </a:r>
          </a:p>
          <a:p>
            <a:pPr algn="ctr">
              <a:lnSpc>
                <a:spcPts val="5862"/>
              </a:lnSpc>
            </a:pPr>
            <a:r>
              <a:rPr lang="en-US" sz="4400" dirty="0">
                <a:solidFill>
                  <a:srgbClr val="000000"/>
                </a:solidFill>
                <a:latin typeface="Canva Sans Bold"/>
              </a:rPr>
              <a:t>Parks and IT Buildings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77273" y="2188427"/>
            <a:ext cx="5149850" cy="3552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7"/>
              </a:lnSpc>
            </a:pPr>
            <a:r>
              <a:rPr lang="en-US" sz="2519" dirty="0">
                <a:solidFill>
                  <a:srgbClr val="000000"/>
                </a:solidFill>
                <a:latin typeface="Arial Bold"/>
              </a:rPr>
              <a:t>Economic Growth:</a:t>
            </a:r>
            <a:r>
              <a:rPr lang="en-US" sz="2519" dirty="0">
                <a:solidFill>
                  <a:srgbClr val="000000"/>
                </a:solidFill>
                <a:latin typeface="Arial"/>
              </a:rPr>
              <a:t> Investments in industrial parks can stimulate economic growth by attracting manufacturing companies, industries, and businesses.</a:t>
            </a:r>
          </a:p>
          <a:p>
            <a:pPr>
              <a:lnSpc>
                <a:spcPts val="3527"/>
              </a:lnSpc>
            </a:pPr>
            <a:r>
              <a:rPr lang="en-US" sz="2519" dirty="0">
                <a:solidFill>
                  <a:srgbClr val="000000"/>
                </a:solidFill>
                <a:latin typeface="Arial Bold"/>
              </a:rPr>
              <a:t>Job Creation:</a:t>
            </a:r>
            <a:r>
              <a:rPr lang="en-US" sz="2519" dirty="0">
                <a:solidFill>
                  <a:srgbClr val="000000"/>
                </a:solidFill>
                <a:latin typeface="Arial"/>
              </a:rPr>
              <a:t> Industrial parks and IT buildings are significant sources of employment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10EA87-5451-5516-CA84-BDC511DD92F4}"/>
              </a:ext>
            </a:extLst>
          </p:cNvPr>
          <p:cNvSpPr/>
          <p:nvPr/>
        </p:nvSpPr>
        <p:spPr>
          <a:xfrm>
            <a:off x="6979025" y="1559860"/>
            <a:ext cx="5029200" cy="4881282"/>
          </a:xfrm>
          <a:prstGeom prst="round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  <a:scene3d>
            <a:camera prst="obliqueBottomRight"/>
            <a:lightRig rig="threePt" dir="t"/>
          </a:scene3d>
          <a:sp3d>
            <a:bevelT prst="relaxedInset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reeform 2"/>
          <p:cNvSpPr/>
          <p:nvPr/>
        </p:nvSpPr>
        <p:spPr>
          <a:xfrm>
            <a:off x="278901" y="2055322"/>
            <a:ext cx="6424229" cy="4015143"/>
          </a:xfrm>
          <a:custGeom>
            <a:avLst/>
            <a:gdLst/>
            <a:ahLst/>
            <a:cxnLst/>
            <a:rect l="l" t="t" r="r" b="b"/>
            <a:pathLst>
              <a:path w="9636344" h="6022715">
                <a:moveTo>
                  <a:pt x="0" y="0"/>
                </a:moveTo>
                <a:lnTo>
                  <a:pt x="9636345" y="0"/>
                </a:lnTo>
                <a:lnTo>
                  <a:pt x="9636345" y="6022715"/>
                </a:lnTo>
                <a:lnTo>
                  <a:pt x="0" y="6022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7201176" y="2000145"/>
            <a:ext cx="4584897" cy="4000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7"/>
              </a:lnSpc>
            </a:pPr>
            <a:r>
              <a:rPr lang="en-US" sz="2512" dirty="0">
                <a:solidFill>
                  <a:srgbClr val="000000"/>
                </a:solidFill>
                <a:latin typeface="Arial"/>
              </a:rPr>
              <a:t>Invest in </a:t>
            </a:r>
            <a:r>
              <a:rPr lang="en-US" sz="2512" dirty="0">
                <a:solidFill>
                  <a:srgbClr val="000000"/>
                </a:solidFill>
                <a:latin typeface="Arial Bold"/>
              </a:rPr>
              <a:t>infrastructure </a:t>
            </a:r>
            <a:r>
              <a:rPr lang="en-US" sz="2512" dirty="0">
                <a:solidFill>
                  <a:srgbClr val="000000"/>
                </a:solidFill>
                <a:latin typeface="Arial"/>
              </a:rPr>
              <a:t>projects such as roads, highways, and public transportation systems in the </a:t>
            </a:r>
            <a:r>
              <a:rPr lang="en-US" sz="2512" dirty="0">
                <a:solidFill>
                  <a:srgbClr val="000000"/>
                </a:solidFill>
                <a:latin typeface="Arial Bold"/>
              </a:rPr>
              <a:t>medium </a:t>
            </a:r>
            <a:r>
              <a:rPr lang="en-US" sz="2512" dirty="0">
                <a:solidFill>
                  <a:srgbClr val="000000"/>
                </a:solidFill>
                <a:latin typeface="Arial"/>
              </a:rPr>
              <a:t>and </a:t>
            </a:r>
            <a:r>
              <a:rPr lang="en-US" sz="2512" dirty="0">
                <a:solidFill>
                  <a:srgbClr val="000000"/>
                </a:solidFill>
                <a:latin typeface="Arial Bold"/>
              </a:rPr>
              <a:t>low </a:t>
            </a:r>
            <a:r>
              <a:rPr lang="en-US" sz="2512" dirty="0">
                <a:solidFill>
                  <a:srgbClr val="000000"/>
                </a:solidFill>
                <a:latin typeface="Arial"/>
              </a:rPr>
              <a:t>revenue generating districts. A well-developed infrastructure not only enhances </a:t>
            </a:r>
            <a:r>
              <a:rPr lang="en-US" sz="2512" dirty="0">
                <a:solidFill>
                  <a:srgbClr val="000000"/>
                </a:solidFill>
                <a:latin typeface="Arial Bold"/>
              </a:rPr>
              <a:t>connectivity </a:t>
            </a:r>
            <a:r>
              <a:rPr lang="en-US" sz="2512" dirty="0">
                <a:solidFill>
                  <a:srgbClr val="000000"/>
                </a:solidFill>
                <a:latin typeface="Arial"/>
              </a:rPr>
              <a:t>but also attracts </a:t>
            </a:r>
            <a:r>
              <a:rPr lang="en-US" sz="2512" dirty="0">
                <a:solidFill>
                  <a:srgbClr val="000000"/>
                </a:solidFill>
                <a:latin typeface="Arial Bold"/>
              </a:rPr>
              <a:t>businesses </a:t>
            </a:r>
            <a:r>
              <a:rPr lang="en-US" sz="2512" dirty="0">
                <a:solidFill>
                  <a:srgbClr val="000000"/>
                </a:solidFill>
                <a:latin typeface="Arial"/>
              </a:rPr>
              <a:t>and promotes </a:t>
            </a:r>
            <a:r>
              <a:rPr lang="en-US" sz="2512" dirty="0">
                <a:solidFill>
                  <a:srgbClr val="000000"/>
                </a:solidFill>
                <a:latin typeface="Arial Bold"/>
              </a:rPr>
              <a:t>economic growth.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52638" y="167718"/>
            <a:ext cx="9086724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8"/>
              </a:lnSpc>
            </a:pPr>
            <a:r>
              <a:rPr lang="en-US" sz="4400" dirty="0">
                <a:solidFill>
                  <a:srgbClr val="000000"/>
                </a:solidFill>
                <a:latin typeface="Canva Sans Bold"/>
              </a:rPr>
              <a:t>4. Invest in Infrastructure Development </a:t>
            </a:r>
          </a:p>
          <a:p>
            <a:pPr algn="ctr">
              <a:lnSpc>
                <a:spcPts val="5128"/>
              </a:lnSpc>
            </a:pPr>
            <a:r>
              <a:rPr lang="en-US" sz="4400" dirty="0">
                <a:solidFill>
                  <a:srgbClr val="000000"/>
                </a:solidFill>
                <a:latin typeface="Canva Sans Bold"/>
              </a:rPr>
              <a:t>in more Districts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5B8634-B583-B2FE-8C1A-3D58614C0EEB}"/>
              </a:ext>
            </a:extLst>
          </p:cNvPr>
          <p:cNvSpPr/>
          <p:nvPr/>
        </p:nvSpPr>
        <p:spPr>
          <a:xfrm>
            <a:off x="4921625" y="1492624"/>
            <a:ext cx="6952128" cy="4572000"/>
          </a:xfrm>
          <a:prstGeom prst="round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  <a:scene3d>
            <a:camera prst="obliqueBottomRight"/>
            <a:lightRig rig="threePt" dir="t"/>
          </a:scene3d>
          <a:sp3d>
            <a:bevelT prst="angle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Freeform 2"/>
          <p:cNvSpPr/>
          <p:nvPr/>
        </p:nvSpPr>
        <p:spPr>
          <a:xfrm>
            <a:off x="441272" y="1635868"/>
            <a:ext cx="4372775" cy="4702716"/>
          </a:xfrm>
          <a:custGeom>
            <a:avLst/>
            <a:gdLst/>
            <a:ahLst/>
            <a:cxnLst/>
            <a:rect l="l" t="t" r="r" b="b"/>
            <a:pathLst>
              <a:path w="6919710" h="7054074">
                <a:moveTo>
                  <a:pt x="0" y="0"/>
                </a:moveTo>
                <a:lnTo>
                  <a:pt x="6919710" y="0"/>
                </a:lnTo>
                <a:lnTo>
                  <a:pt x="6919710" y="7054073"/>
                </a:lnTo>
                <a:lnTo>
                  <a:pt x="0" y="7054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1998625" y="243417"/>
            <a:ext cx="7796510" cy="783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3"/>
              </a:lnSpc>
            </a:pPr>
            <a:r>
              <a:rPr lang="en-US" sz="4666" dirty="0">
                <a:solidFill>
                  <a:srgbClr val="000000"/>
                </a:solidFill>
                <a:latin typeface="Canva Sans Bold"/>
              </a:rPr>
              <a:t>5. Diversify Economic Base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24457" y="1768208"/>
            <a:ext cx="6181743" cy="4011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8"/>
              </a:lnSpc>
            </a:pPr>
            <a:r>
              <a:rPr lang="en-US" sz="2483" dirty="0">
                <a:solidFill>
                  <a:srgbClr val="000000"/>
                </a:solidFill>
                <a:latin typeface="Canva Sans"/>
              </a:rPr>
              <a:t>Avoid over-reliance on the </a:t>
            </a:r>
            <a:r>
              <a:rPr lang="en-US" sz="2483" b="1" dirty="0">
                <a:solidFill>
                  <a:srgbClr val="000000"/>
                </a:solidFill>
                <a:latin typeface="Canva Sans Bold"/>
              </a:rPr>
              <a:t>powerhouse districts </a:t>
            </a:r>
            <a:r>
              <a:rPr lang="en-US" sz="2483" dirty="0">
                <a:solidFill>
                  <a:srgbClr val="000000"/>
                </a:solidFill>
                <a:latin typeface="Canva Sans"/>
              </a:rPr>
              <a:t>for revenue. Encourage </a:t>
            </a:r>
            <a:r>
              <a:rPr lang="en-US" sz="2483" b="1" dirty="0">
                <a:solidFill>
                  <a:srgbClr val="000000"/>
                </a:solidFill>
                <a:latin typeface="Canva Sans Bold"/>
              </a:rPr>
              <a:t>diversification</a:t>
            </a:r>
            <a:r>
              <a:rPr lang="en-US" sz="2483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483" dirty="0">
                <a:solidFill>
                  <a:srgbClr val="000000"/>
                </a:solidFill>
                <a:latin typeface="Canva Sans"/>
              </a:rPr>
              <a:t>of the economy by promoting sectors like </a:t>
            </a:r>
            <a:r>
              <a:rPr lang="en-US" sz="2483" b="1" dirty="0">
                <a:solidFill>
                  <a:srgbClr val="000000"/>
                </a:solidFill>
                <a:latin typeface="Canva Sans Bold"/>
              </a:rPr>
              <a:t>manufacturing</a:t>
            </a:r>
            <a:r>
              <a:rPr lang="en-US" sz="2483" b="1" dirty="0">
                <a:solidFill>
                  <a:srgbClr val="000000"/>
                </a:solidFill>
                <a:latin typeface="Canva Sans"/>
              </a:rPr>
              <a:t>, </a:t>
            </a:r>
            <a:r>
              <a:rPr lang="en-US" sz="2483" b="1" dirty="0">
                <a:solidFill>
                  <a:srgbClr val="000000"/>
                </a:solidFill>
                <a:latin typeface="Canva Sans Bold"/>
              </a:rPr>
              <a:t>agriculture</a:t>
            </a:r>
            <a:r>
              <a:rPr lang="en-US" sz="2483" b="1" dirty="0">
                <a:solidFill>
                  <a:srgbClr val="000000"/>
                </a:solidFill>
                <a:latin typeface="Canva Sans"/>
              </a:rPr>
              <a:t>, </a:t>
            </a:r>
            <a:r>
              <a:rPr lang="en-US" sz="2483" b="1" dirty="0">
                <a:solidFill>
                  <a:srgbClr val="000000"/>
                </a:solidFill>
                <a:latin typeface="Canva Sans Bold"/>
              </a:rPr>
              <a:t>healthcare</a:t>
            </a:r>
            <a:r>
              <a:rPr lang="en-US" sz="2483" b="1" dirty="0">
                <a:solidFill>
                  <a:srgbClr val="000000"/>
                </a:solidFill>
                <a:latin typeface="Canva Sans"/>
              </a:rPr>
              <a:t>, and </a:t>
            </a:r>
            <a:r>
              <a:rPr lang="en-US" sz="2483" b="1" dirty="0">
                <a:solidFill>
                  <a:srgbClr val="000000"/>
                </a:solidFill>
                <a:latin typeface="Canva Sans Bold"/>
              </a:rPr>
              <a:t>tourism</a:t>
            </a:r>
            <a:r>
              <a:rPr lang="en-US" sz="2483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483" dirty="0">
                <a:solidFill>
                  <a:srgbClr val="000000"/>
                </a:solidFill>
                <a:latin typeface="Canva Sans"/>
              </a:rPr>
              <a:t>in other districts of the state. A diversified economy is more </a:t>
            </a:r>
            <a:r>
              <a:rPr lang="en-US" sz="2483" b="1" dirty="0">
                <a:solidFill>
                  <a:srgbClr val="000000"/>
                </a:solidFill>
                <a:latin typeface="Canva Sans Bold"/>
              </a:rPr>
              <a:t>resilient</a:t>
            </a:r>
            <a:r>
              <a:rPr lang="en-US" sz="2483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483" dirty="0">
                <a:solidFill>
                  <a:srgbClr val="000000"/>
                </a:solidFill>
                <a:latin typeface="Canva Sans"/>
              </a:rPr>
              <a:t>to </a:t>
            </a:r>
            <a:r>
              <a:rPr lang="en-US" sz="2483" b="1" dirty="0">
                <a:solidFill>
                  <a:srgbClr val="000000"/>
                </a:solidFill>
                <a:latin typeface="Canva Sans"/>
              </a:rPr>
              <a:t>economic fluctuations</a:t>
            </a:r>
            <a:r>
              <a:rPr lang="en-US" sz="2483" dirty="0">
                <a:solidFill>
                  <a:srgbClr val="000000"/>
                </a:solidFill>
                <a:latin typeface="Canva Sans"/>
              </a:rPr>
              <a:t>. This will help </a:t>
            </a:r>
            <a:r>
              <a:rPr lang="en-US" sz="2483" dirty="0">
                <a:solidFill>
                  <a:srgbClr val="000000"/>
                </a:solidFill>
                <a:latin typeface="Canva Sans Bold"/>
              </a:rPr>
              <a:t>develop </a:t>
            </a:r>
            <a:r>
              <a:rPr lang="en-US" sz="2483" dirty="0">
                <a:solidFill>
                  <a:srgbClr val="000000"/>
                </a:solidFill>
                <a:latin typeface="Canva Sans"/>
              </a:rPr>
              <a:t>the other districts and in turn </a:t>
            </a:r>
            <a:r>
              <a:rPr lang="en-US" sz="2483" b="1" dirty="0">
                <a:solidFill>
                  <a:srgbClr val="000000"/>
                </a:solidFill>
                <a:latin typeface="Canva Sans Bold"/>
              </a:rPr>
              <a:t>increase</a:t>
            </a:r>
            <a:r>
              <a:rPr lang="en-US" sz="2483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2483" dirty="0">
                <a:solidFill>
                  <a:srgbClr val="000000"/>
                </a:solidFill>
                <a:latin typeface="Canva Sans"/>
              </a:rPr>
              <a:t>the </a:t>
            </a:r>
            <a:r>
              <a:rPr lang="en-US" sz="2483" b="1" dirty="0">
                <a:solidFill>
                  <a:srgbClr val="000000"/>
                </a:solidFill>
                <a:latin typeface="Canva Sans"/>
              </a:rPr>
              <a:t>revenue</a:t>
            </a:r>
            <a:r>
              <a:rPr lang="en-US" sz="2483" dirty="0">
                <a:solidFill>
                  <a:srgbClr val="000000"/>
                </a:solidFill>
                <a:latin typeface="Canva Sans"/>
              </a:rPr>
              <a:t> of the state.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228420" y="2367280"/>
            <a:ext cx="3803217" cy="3630106"/>
            <a:chOff x="0" y="0"/>
            <a:chExt cx="1502505" cy="16597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2505" cy="1659717"/>
            </a:xfrm>
            <a:custGeom>
              <a:avLst/>
              <a:gdLst/>
              <a:ahLst/>
              <a:cxnLst/>
              <a:rect l="l" t="t" r="r" b="b"/>
              <a:pathLst>
                <a:path w="1502505" h="1659717">
                  <a:moveTo>
                    <a:pt x="0" y="0"/>
                  </a:moveTo>
                  <a:lnTo>
                    <a:pt x="1502505" y="0"/>
                  </a:lnTo>
                  <a:lnTo>
                    <a:pt x="1502505" y="1659717"/>
                  </a:lnTo>
                  <a:lnTo>
                    <a:pt x="0" y="1659717"/>
                  </a:lnTo>
                  <a:close/>
                </a:path>
              </a:pathLst>
            </a:custGeom>
            <a:solidFill>
              <a:srgbClr val="23107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53086" y="97914"/>
            <a:ext cx="8085829" cy="1052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 dirty="0">
                <a:solidFill>
                  <a:srgbClr val="121324"/>
                </a:solidFill>
                <a:latin typeface="Arial Bold"/>
              </a:rPr>
              <a:t>About The Datasets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9299" y="1712489"/>
            <a:ext cx="1887575" cy="56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</a:pPr>
            <a:r>
              <a:rPr lang="en-US" sz="3334" b="1" dirty="0">
                <a:solidFill>
                  <a:srgbClr val="000000"/>
                </a:solidFill>
                <a:latin typeface="Canva Sans Bold"/>
              </a:rPr>
              <a:t>Stamps</a:t>
            </a:r>
            <a:r>
              <a:rPr lang="en-US" sz="3334" dirty="0">
                <a:solidFill>
                  <a:srgbClr val="000000"/>
                </a:solidFill>
                <a:latin typeface="Canva Sans Bold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16525" y="1712489"/>
            <a:ext cx="3313717" cy="564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</a:pPr>
            <a:r>
              <a:rPr lang="en-US" sz="3334" b="1" dirty="0">
                <a:solidFill>
                  <a:srgbClr val="000000"/>
                </a:solidFill>
                <a:latin typeface="Canva Sans Bold"/>
              </a:rPr>
              <a:t>Transportation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24468" y="1718839"/>
            <a:ext cx="2202165" cy="56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6"/>
              </a:lnSpc>
            </a:pPr>
            <a:r>
              <a:rPr lang="en-US" sz="3333" b="1" dirty="0">
                <a:solidFill>
                  <a:srgbClr val="000000"/>
                </a:solidFill>
                <a:latin typeface="Canva Sans Bold"/>
              </a:rPr>
              <a:t>TS-</a:t>
            </a:r>
            <a:r>
              <a:rPr lang="en-US" sz="3333" b="1" dirty="0" err="1">
                <a:solidFill>
                  <a:srgbClr val="000000"/>
                </a:solidFill>
                <a:latin typeface="Canva Sans Bold"/>
              </a:rPr>
              <a:t>iPASS</a:t>
            </a:r>
            <a:endParaRPr lang="en-US" sz="3333" b="1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39454" y="2487931"/>
            <a:ext cx="3587570" cy="3361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1648" lvl="1" indent="-230824">
              <a:lnSpc>
                <a:spcPts val="3848"/>
              </a:lnSpc>
              <a:buFont typeface="Arial"/>
              <a:buChar char="•"/>
            </a:pPr>
            <a:r>
              <a:rPr lang="en-US" sz="2138" dirty="0">
                <a:solidFill>
                  <a:srgbClr val="FFFFFF"/>
                </a:solidFill>
                <a:latin typeface="Canva Sans"/>
              </a:rPr>
              <a:t>Documents Registered Count</a:t>
            </a:r>
          </a:p>
          <a:p>
            <a:pPr marL="461648" lvl="1" indent="-230824">
              <a:lnSpc>
                <a:spcPts val="3848"/>
              </a:lnSpc>
              <a:buFont typeface="Arial"/>
              <a:buChar char="•"/>
            </a:pPr>
            <a:r>
              <a:rPr lang="en-US" sz="2138" dirty="0">
                <a:solidFill>
                  <a:srgbClr val="FFFFFF"/>
                </a:solidFill>
                <a:latin typeface="Canva Sans"/>
              </a:rPr>
              <a:t>Documents Registered Revenue</a:t>
            </a:r>
          </a:p>
          <a:p>
            <a:pPr marL="461648" lvl="1" indent="-230824">
              <a:lnSpc>
                <a:spcPts val="3848"/>
              </a:lnSpc>
              <a:buFont typeface="Arial"/>
              <a:buChar char="•"/>
            </a:pPr>
            <a:r>
              <a:rPr lang="en-US" sz="2138" dirty="0">
                <a:solidFill>
                  <a:srgbClr val="FFFFFF"/>
                </a:solidFill>
                <a:latin typeface="Canva Sans"/>
              </a:rPr>
              <a:t>E-stamps Registered Count</a:t>
            </a:r>
          </a:p>
          <a:p>
            <a:pPr marL="461648" lvl="1" indent="-230824">
              <a:lnSpc>
                <a:spcPts val="3848"/>
              </a:lnSpc>
              <a:buFont typeface="Arial"/>
              <a:buChar char="•"/>
            </a:pPr>
            <a:r>
              <a:rPr lang="en-US" sz="2138" dirty="0">
                <a:solidFill>
                  <a:srgbClr val="FFFFFF"/>
                </a:solidFill>
                <a:latin typeface="Canva Sans"/>
              </a:rPr>
              <a:t>E-stamps Registered Revenue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4176180" y="2410460"/>
            <a:ext cx="3803217" cy="3586928"/>
            <a:chOff x="0" y="0"/>
            <a:chExt cx="1502505" cy="16597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02505" cy="1659717"/>
            </a:xfrm>
            <a:custGeom>
              <a:avLst/>
              <a:gdLst/>
              <a:ahLst/>
              <a:cxnLst/>
              <a:rect l="l" t="t" r="r" b="b"/>
              <a:pathLst>
                <a:path w="1502505" h="1659717">
                  <a:moveTo>
                    <a:pt x="0" y="0"/>
                  </a:moveTo>
                  <a:lnTo>
                    <a:pt x="1502505" y="0"/>
                  </a:lnTo>
                  <a:lnTo>
                    <a:pt x="1502505" y="1659717"/>
                  </a:lnTo>
                  <a:lnTo>
                    <a:pt x="0" y="1659717"/>
                  </a:lnTo>
                  <a:close/>
                </a:path>
              </a:pathLst>
            </a:custGeom>
            <a:solidFill>
              <a:srgbClr val="23107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123942" y="2367280"/>
            <a:ext cx="3803217" cy="1841649"/>
            <a:chOff x="0" y="0"/>
            <a:chExt cx="1502505" cy="16597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02505" cy="1659717"/>
            </a:xfrm>
            <a:custGeom>
              <a:avLst/>
              <a:gdLst/>
              <a:ahLst/>
              <a:cxnLst/>
              <a:rect l="l" t="t" r="r" b="b"/>
              <a:pathLst>
                <a:path w="1502505" h="1659717">
                  <a:moveTo>
                    <a:pt x="0" y="0"/>
                  </a:moveTo>
                  <a:lnTo>
                    <a:pt x="1502505" y="0"/>
                  </a:lnTo>
                  <a:lnTo>
                    <a:pt x="1502505" y="1659717"/>
                  </a:lnTo>
                  <a:lnTo>
                    <a:pt x="0" y="1659717"/>
                  </a:lnTo>
                  <a:close/>
                </a:path>
              </a:pathLst>
            </a:custGeom>
            <a:solidFill>
              <a:srgbClr val="23107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302215" y="2487931"/>
            <a:ext cx="3587570" cy="3361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1648" lvl="1" indent="-230824">
              <a:lnSpc>
                <a:spcPts val="3848"/>
              </a:lnSpc>
              <a:buFont typeface="Arial"/>
              <a:buChar char="•"/>
            </a:pPr>
            <a:r>
              <a:rPr lang="en-US" sz="2138" dirty="0">
                <a:solidFill>
                  <a:srgbClr val="FFFFFF"/>
                </a:solidFill>
                <a:latin typeface="Canva Sans"/>
              </a:rPr>
              <a:t>Vehicle sales by fuel-type</a:t>
            </a:r>
          </a:p>
          <a:p>
            <a:pPr marL="461648" lvl="1" indent="-230824">
              <a:lnSpc>
                <a:spcPts val="3848"/>
              </a:lnSpc>
              <a:buFont typeface="Arial"/>
              <a:buChar char="•"/>
            </a:pPr>
            <a:r>
              <a:rPr lang="en-US" sz="2138" dirty="0">
                <a:solidFill>
                  <a:srgbClr val="FFFFFF"/>
                </a:solidFill>
                <a:latin typeface="Canva Sans"/>
              </a:rPr>
              <a:t>Vehicle sales by vehicle class</a:t>
            </a:r>
          </a:p>
          <a:p>
            <a:pPr marL="461648" lvl="1" indent="-230824">
              <a:lnSpc>
                <a:spcPts val="3848"/>
              </a:lnSpc>
              <a:buFont typeface="Arial"/>
              <a:buChar char="•"/>
            </a:pPr>
            <a:r>
              <a:rPr lang="en-US" sz="2138" dirty="0">
                <a:solidFill>
                  <a:srgbClr val="FFFFFF"/>
                </a:solidFill>
                <a:latin typeface="Canva Sans"/>
              </a:rPr>
              <a:t>Vehicle sales by seating capacity</a:t>
            </a:r>
          </a:p>
          <a:p>
            <a:pPr marL="461648" lvl="1" indent="-230824">
              <a:lnSpc>
                <a:spcPts val="3848"/>
              </a:lnSpc>
              <a:buFont typeface="Arial"/>
              <a:buChar char="•"/>
            </a:pPr>
            <a:r>
              <a:rPr lang="en-US" sz="2138" dirty="0">
                <a:solidFill>
                  <a:srgbClr val="FFFFFF"/>
                </a:solidFill>
                <a:latin typeface="Canva Sans"/>
              </a:rPr>
              <a:t>Vehicle sales by other categories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27047" y="2487931"/>
            <a:ext cx="3593920" cy="1412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1648" lvl="1" indent="-230824">
              <a:lnSpc>
                <a:spcPts val="3848"/>
              </a:lnSpc>
              <a:buFont typeface="Arial"/>
              <a:buChar char="•"/>
            </a:pPr>
            <a:r>
              <a:rPr lang="en-US" sz="2138">
                <a:solidFill>
                  <a:srgbClr val="FFFFFF"/>
                </a:solidFill>
                <a:latin typeface="Canva Sans"/>
              </a:rPr>
              <a:t>Sectors</a:t>
            </a:r>
          </a:p>
          <a:p>
            <a:pPr marL="461648" lvl="1" indent="-230824">
              <a:lnSpc>
                <a:spcPts val="3848"/>
              </a:lnSpc>
              <a:buFont typeface="Arial"/>
              <a:buChar char="•"/>
            </a:pPr>
            <a:r>
              <a:rPr lang="en-US" sz="2138">
                <a:solidFill>
                  <a:srgbClr val="FFFFFF"/>
                </a:solidFill>
                <a:latin typeface="Canva Sans"/>
              </a:rPr>
              <a:t>Investment in Cr</a:t>
            </a:r>
          </a:p>
          <a:p>
            <a:pPr marL="461648" lvl="1" indent="-230824">
              <a:lnSpc>
                <a:spcPts val="3848"/>
              </a:lnSpc>
              <a:buFont typeface="Arial"/>
              <a:buChar char="•"/>
            </a:pPr>
            <a:r>
              <a:rPr lang="en-US" sz="2138">
                <a:solidFill>
                  <a:srgbClr val="FFFFFF"/>
                </a:solidFill>
                <a:latin typeface="Canva Sans"/>
              </a:rPr>
              <a:t>Employees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0" y="1112061"/>
            <a:ext cx="12192000" cy="122090"/>
            <a:chOff x="0" y="0"/>
            <a:chExt cx="4816593" cy="4823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16592" cy="48233"/>
            </a:xfrm>
            <a:custGeom>
              <a:avLst/>
              <a:gdLst/>
              <a:ahLst/>
              <a:cxnLst/>
              <a:rect l="l" t="t" r="r" b="b"/>
              <a:pathLst>
                <a:path w="4816592" h="48233">
                  <a:moveTo>
                    <a:pt x="0" y="0"/>
                  </a:moveTo>
                  <a:lnTo>
                    <a:pt x="4816592" y="0"/>
                  </a:lnTo>
                  <a:lnTo>
                    <a:pt x="4816592" y="48233"/>
                  </a:lnTo>
                  <a:lnTo>
                    <a:pt x="0" y="48233"/>
                  </a:lnTo>
                  <a:close/>
                </a:path>
              </a:pathLst>
            </a:custGeom>
            <a:solidFill>
              <a:srgbClr val="8574D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472477" y="-3133932"/>
            <a:ext cx="14048593" cy="9834015"/>
          </a:xfrm>
          <a:custGeom>
            <a:avLst/>
            <a:gdLst/>
            <a:ahLst/>
            <a:cxnLst/>
            <a:rect l="l" t="t" r="r" b="b"/>
            <a:pathLst>
              <a:path w="21072890" h="14751023">
                <a:moveTo>
                  <a:pt x="0" y="0"/>
                </a:moveTo>
                <a:lnTo>
                  <a:pt x="21072890" y="0"/>
                </a:lnTo>
                <a:lnTo>
                  <a:pt x="21072890" y="14751023"/>
                </a:lnTo>
                <a:lnTo>
                  <a:pt x="0" y="14751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58630" y="2404592"/>
            <a:ext cx="6892225" cy="1361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4"/>
              </a:lnSpc>
              <a:spcBef>
                <a:spcPct val="0"/>
              </a:spcBef>
            </a:pPr>
            <a:r>
              <a:rPr lang="en-US" sz="8102" spc="113">
                <a:solidFill>
                  <a:srgbClr val="FFFBFB"/>
                </a:solidFill>
                <a:latin typeface="Now Heavy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>
            <a:off x="9724458" y="4468883"/>
            <a:ext cx="1703317" cy="1703317"/>
          </a:xfrm>
          <a:custGeom>
            <a:avLst/>
            <a:gdLst/>
            <a:ahLst/>
            <a:cxnLst/>
            <a:rect l="l" t="t" r="r" b="b"/>
            <a:pathLst>
              <a:path w="2554976" h="2554976">
                <a:moveTo>
                  <a:pt x="0" y="0"/>
                </a:moveTo>
                <a:lnTo>
                  <a:pt x="2554976" y="0"/>
                </a:lnTo>
                <a:lnTo>
                  <a:pt x="2554976" y="2554976"/>
                </a:lnTo>
                <a:lnTo>
                  <a:pt x="0" y="2554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7816506" y="4468883"/>
            <a:ext cx="1703317" cy="1703317"/>
          </a:xfrm>
          <a:custGeom>
            <a:avLst/>
            <a:gdLst/>
            <a:ahLst/>
            <a:cxnLst/>
            <a:rect l="l" t="t" r="r" b="b"/>
            <a:pathLst>
              <a:path w="2554976" h="2554976">
                <a:moveTo>
                  <a:pt x="0" y="0"/>
                </a:moveTo>
                <a:lnTo>
                  <a:pt x="2554976" y="0"/>
                </a:lnTo>
                <a:lnTo>
                  <a:pt x="2554976" y="2554976"/>
                </a:lnTo>
                <a:lnTo>
                  <a:pt x="0" y="2554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400300"/>
            <a:ext cx="12192000" cy="20574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D419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44963" y="2481668"/>
            <a:ext cx="8902075" cy="168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75"/>
              </a:lnSpc>
            </a:pPr>
            <a:r>
              <a:rPr lang="en-US" sz="9982" dirty="0">
                <a:solidFill>
                  <a:srgbClr val="FBFBF9"/>
                </a:solidFill>
                <a:latin typeface="Canva Sans Bold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3362451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E9796408-4549-8099-EF41-139E37661CDD}"/>
              </a:ext>
            </a:extLst>
          </p:cNvPr>
          <p:cNvSpPr txBox="1"/>
          <p:nvPr/>
        </p:nvSpPr>
        <p:spPr>
          <a:xfrm>
            <a:off x="781794" y="77226"/>
            <a:ext cx="10096877" cy="1030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6000" dirty="0">
                <a:solidFill>
                  <a:srgbClr val="000000"/>
                </a:solidFill>
                <a:latin typeface="Canva Sans Bold"/>
              </a:rPr>
              <a:t>Document Registration Revenue</a:t>
            </a: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7BD6FB1E-4833-96BA-4040-8CA6A048ACC3}"/>
              </a:ext>
            </a:extLst>
          </p:cNvPr>
          <p:cNvGrpSpPr/>
          <p:nvPr/>
        </p:nvGrpSpPr>
        <p:grpSpPr>
          <a:xfrm>
            <a:off x="0" y="1112061"/>
            <a:ext cx="12192000" cy="122090"/>
            <a:chOff x="0" y="0"/>
            <a:chExt cx="4816593" cy="48233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BA494089-CC7A-8E25-E719-A6E69D506AEB}"/>
                </a:ext>
              </a:extLst>
            </p:cNvPr>
            <p:cNvSpPr/>
            <p:nvPr/>
          </p:nvSpPr>
          <p:spPr>
            <a:xfrm>
              <a:off x="0" y="0"/>
              <a:ext cx="4816592" cy="48233"/>
            </a:xfrm>
            <a:custGeom>
              <a:avLst/>
              <a:gdLst/>
              <a:ahLst/>
              <a:cxnLst/>
              <a:rect l="l" t="t" r="r" b="b"/>
              <a:pathLst>
                <a:path w="4816592" h="48233">
                  <a:moveTo>
                    <a:pt x="0" y="0"/>
                  </a:moveTo>
                  <a:lnTo>
                    <a:pt x="4816592" y="0"/>
                  </a:lnTo>
                  <a:lnTo>
                    <a:pt x="4816592" y="48233"/>
                  </a:lnTo>
                  <a:lnTo>
                    <a:pt x="0" y="48233"/>
                  </a:lnTo>
                  <a:close/>
                </a:path>
              </a:pathLst>
            </a:custGeom>
            <a:solidFill>
              <a:srgbClr val="8574D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1058B304-B25E-12C4-4A4C-E614207C0CF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435F0B-77CB-CC93-5F9F-EFA5BE5BC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69015D-C2D1-CDC7-80F7-CD5F157CA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0" y="1439426"/>
            <a:ext cx="11831253" cy="504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64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61742" y="1656841"/>
            <a:ext cx="7688835" cy="4980816"/>
          </a:xfrm>
          <a:custGeom>
            <a:avLst/>
            <a:gdLst/>
            <a:ahLst/>
            <a:cxnLst/>
            <a:rect l="l" t="t" r="r" b="b"/>
            <a:pathLst>
              <a:path w="11533253" h="7471224">
                <a:moveTo>
                  <a:pt x="0" y="0"/>
                </a:moveTo>
                <a:lnTo>
                  <a:pt x="11533252" y="0"/>
                </a:lnTo>
                <a:lnTo>
                  <a:pt x="11533252" y="7471224"/>
                </a:lnTo>
                <a:lnTo>
                  <a:pt x="0" y="7471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53" r="-90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781794" y="77226"/>
            <a:ext cx="10628412" cy="103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6134" dirty="0">
                <a:solidFill>
                  <a:srgbClr val="000000"/>
                </a:solidFill>
                <a:latin typeface="Canva Sans Bold"/>
              </a:rPr>
              <a:t>ECONOMIC POWERHOUSES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5800" y="2015990"/>
            <a:ext cx="2167734" cy="345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799">
                <a:solidFill>
                  <a:srgbClr val="000000"/>
                </a:solidFill>
                <a:latin typeface="Arial"/>
              </a:rPr>
              <a:t>These are the districts which contribute to </a:t>
            </a:r>
            <a:r>
              <a:rPr lang="en-US" sz="2799">
                <a:solidFill>
                  <a:srgbClr val="000000"/>
                </a:solidFill>
                <a:latin typeface="Arial Bold"/>
              </a:rPr>
              <a:t>78%</a:t>
            </a:r>
            <a:r>
              <a:rPr lang="en-US" sz="2799">
                <a:solidFill>
                  <a:srgbClr val="000000"/>
                </a:solidFill>
                <a:latin typeface="Arial"/>
              </a:rPr>
              <a:t> of the total </a:t>
            </a:r>
            <a:r>
              <a:rPr lang="en-US" sz="2799">
                <a:solidFill>
                  <a:srgbClr val="000000"/>
                </a:solidFill>
                <a:latin typeface="Arial Bold"/>
              </a:rPr>
              <a:t>Revenue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1112061"/>
            <a:ext cx="12192000" cy="122090"/>
            <a:chOff x="0" y="0"/>
            <a:chExt cx="4816593" cy="482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48233"/>
            </a:xfrm>
            <a:custGeom>
              <a:avLst/>
              <a:gdLst/>
              <a:ahLst/>
              <a:cxnLst/>
              <a:rect l="l" t="t" r="r" b="b"/>
              <a:pathLst>
                <a:path w="4816592" h="48233">
                  <a:moveTo>
                    <a:pt x="0" y="0"/>
                  </a:moveTo>
                  <a:lnTo>
                    <a:pt x="4816592" y="0"/>
                  </a:lnTo>
                  <a:lnTo>
                    <a:pt x="4816592" y="48233"/>
                  </a:lnTo>
                  <a:lnTo>
                    <a:pt x="0" y="48233"/>
                  </a:lnTo>
                  <a:close/>
                </a:path>
              </a:pathLst>
            </a:custGeom>
            <a:solidFill>
              <a:srgbClr val="8574D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8871" y="1385203"/>
            <a:ext cx="3852041" cy="3852041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6767975" y="1412097"/>
            <a:ext cx="4150991" cy="4033805"/>
          </a:xfrm>
          <a:custGeom>
            <a:avLst/>
            <a:gdLst/>
            <a:ahLst/>
            <a:cxnLst/>
            <a:rect l="l" t="t" r="r" b="b"/>
            <a:pathLst>
              <a:path w="6226486" h="6050707">
                <a:moveTo>
                  <a:pt x="0" y="0"/>
                </a:moveTo>
                <a:lnTo>
                  <a:pt x="6226486" y="0"/>
                </a:lnTo>
                <a:lnTo>
                  <a:pt x="6226486" y="6050706"/>
                </a:lnTo>
                <a:lnTo>
                  <a:pt x="0" y="6050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964" b="-12321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4"/>
          <p:cNvSpPr txBox="1"/>
          <p:nvPr/>
        </p:nvSpPr>
        <p:spPr>
          <a:xfrm>
            <a:off x="1650525" y="5408923"/>
            <a:ext cx="3348732" cy="67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Canva Sans Bold"/>
              </a:rPr>
              <a:t>POPULATION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58229" y="5445902"/>
            <a:ext cx="5170481" cy="674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Canva Sans Bold"/>
              </a:rPr>
              <a:t>GOVERNMENT OFFICES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2935A0F-BCB6-84CA-E7A7-11D1B2868FAE}"/>
              </a:ext>
            </a:extLst>
          </p:cNvPr>
          <p:cNvSpPr txBox="1"/>
          <p:nvPr/>
        </p:nvSpPr>
        <p:spPr>
          <a:xfrm>
            <a:off x="781794" y="77226"/>
            <a:ext cx="10628412" cy="1034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6134" dirty="0">
                <a:solidFill>
                  <a:srgbClr val="000000"/>
                </a:solidFill>
                <a:latin typeface="Canva Sans Bold"/>
              </a:rPr>
              <a:t>REASONS</a:t>
            </a:r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AD751F44-5773-A275-87CA-E416284F3982}"/>
              </a:ext>
            </a:extLst>
          </p:cNvPr>
          <p:cNvGrpSpPr/>
          <p:nvPr/>
        </p:nvGrpSpPr>
        <p:grpSpPr>
          <a:xfrm>
            <a:off x="0" y="1112061"/>
            <a:ext cx="12192000" cy="122090"/>
            <a:chOff x="0" y="0"/>
            <a:chExt cx="4816593" cy="48233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0FC08691-C288-6F7F-1669-AC281CC699AD}"/>
                </a:ext>
              </a:extLst>
            </p:cNvPr>
            <p:cNvSpPr/>
            <p:nvPr/>
          </p:nvSpPr>
          <p:spPr>
            <a:xfrm>
              <a:off x="0" y="0"/>
              <a:ext cx="4816592" cy="48233"/>
            </a:xfrm>
            <a:custGeom>
              <a:avLst/>
              <a:gdLst/>
              <a:ahLst/>
              <a:cxnLst/>
              <a:rect l="l" t="t" r="r" b="b"/>
              <a:pathLst>
                <a:path w="4816592" h="48233">
                  <a:moveTo>
                    <a:pt x="0" y="0"/>
                  </a:moveTo>
                  <a:lnTo>
                    <a:pt x="4816592" y="0"/>
                  </a:lnTo>
                  <a:lnTo>
                    <a:pt x="4816592" y="48233"/>
                  </a:lnTo>
                  <a:lnTo>
                    <a:pt x="0" y="48233"/>
                  </a:lnTo>
                  <a:close/>
                </a:path>
              </a:pathLst>
            </a:custGeom>
            <a:solidFill>
              <a:srgbClr val="8574D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828C8269-EB79-CB1A-4A1F-0DFC86BF65A1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E_NAME_PARSED_KEY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webextensions/webextension1.xml><?xml version="1.0" encoding="utf-8"?>
<we:webextension xmlns:we="http://schemas.microsoft.com/office/webextensions/webextension/2010/11" id="{4259EE62-4045-4024-8B76-9443BF37853C}">
  <we:reference id="wa200003233" version="2.0.0.3" store="en-US" storeType="OMEX"/>
  <we:alternateReferences>
    <we:reference id="WA200003233" version="2.0.0.3" store="" storeType="OMEX"/>
  </we:alternateReferences>
  <we:properties>
    <we:property name="backgroundColor" value="&quot;#FFFFFF&quot;"/>
    <we:property name="bookmark" value="&quot;H4sIAAAAAAAAA91YbVPbOBD+K4y/9EvI+D0238pLp0zhjgGGm5sOw6yldaLWsX2SQskx+e+3ku0QJxQodxSuH5Kxtav1s4/2RdKtw4WqC5j/BlN0dpzdqvo6Bfl1y3MGTtkfw9zFaOSzkQeumzA3Dn0krarWoiqVs3PraJBj1BdCzaAwBmnw8+XAgaI4gbF5y6FQOHBqlKoqoRB/Y6NMIi1nuBg4eFMXlQRj8kyDRmP2mtTpnaB4w4C+CEyLazxDppvRU6wrqdv3ZDRCNwwS7kcupjwDzIHmqEZqYT6uT0q5KDR91zxm84ObWpIvtx0lH6ww9wKXJWnkc56m3ENM0adP6XltdPYI/biSgkHhWL8kqsaNW2evKmZT+3TQGz+rZpLhKeZWVGqh52SJi+kVN1wsiKATWRF9djwXioxfzRGkFU2qb3sSSZE7O97ikkauLbt7ValBlK03LkSul46Qe0nIRim4cex93+HWmff8GkpGhtc9OUZQM4lPdeVcQqkM+1vtRLXu1HGlK8nmrEC1dWriYMM1dzF4NVwg3xaq92MKsFmhSfa2cM20Cf2vagLf3hSw3/UEH1hDkzRKlOOiLUy2/Nin8wZpLXBvAlKbwpd9oRJiEoYmVZKj3J3bnNkXsqtN/mAN90/JF3KDlCLgeQZ+wmIvjAIIfH/0QKL3Klvo8Thnke/nkMdZnqUBD+8q25sL735V9uMwyFM/Cd0QRx6yFOJXwf7EFOiBjzlEiZ8necQY9RZIfEhfrKUIpcmW3kDeCZ6AFwIv89IocjM3gMyPM49Fr0H2k6pzDzn3gxh5FOfoZUkQsjCL8PWQP9rvetgTnyFjPMo4eiM3SLIRvEp6/ttiqiEr8ODmibXU+0m1dDWKrA8TMZ4U9NPGnMKiA0TwaFsGx1AbQS+lhsscMlqK0ScOeZOm0xqkUF3Sdm+fRGk4GzhHmOuXzOfTzpEjYfLXLsoFFDOzHu8+zol5yIC/M7433k9Rg3GTPHFy2npf6Y7H4Tpfg/sVVoN7Q6UXQxvSzQawqbJZZy8XdOpo2twdecdLP25X8kLZBXoZsgkEAzZBbvk91DhtviY4GlMC1f88OuiAYWRtAriks1Rx7CaELMYQjNIsgzhOwzRkqUst4/nHjY+CzEs2mR/hNRab/i/lm6LO5QuitDlfWq6edQhrT8tLU06P0SmdtyZWbwWOs0+Tt+4GjLh1wvnzvhPcE+qnKgRD2SuflK50BjcPYyybFSRa6wacjbiO+v7TRXfGph3rB1lN7bTWTbPZWPJwVNHuw/hybor3VRD5GPp5vp3FQbYduoG7DeaPBwFEPPSCODZH9gawa0LmD8p3bLOu5EK3rB+uRfMPJGa3kAR0LbZbYumrNoiNzc/3xrbv+v6R0bxsds92Tlv11umbVhy7IvK9VNkFJdiyiP5AT/ulA9yQ2lzekLEvKzcyy9X5xQkwGd20hGYjt99cvq22BrvHePGO8Jwsvj+3Hu4ZXV7ZVtC/ajQix0QE5RH18u7Cr+FBVoV96iKD1ApDZSP9a4ZyTi5ZjW7ZhnZRhssVG/aXY2jxkh2hiKoCamWKrLl1HHQNef4J58/ZD/x3ZFp4J6IsO2xmRFaVpbdD2SVLOSuKtlgt7m8B1UyrGhieQIn3FDJLPEf+SDGzl7bLUrZY/APm+HAaNBYAAA==&quot;"/>
    <we:property name="creatorSessionId" value="&quot;c2139417-f53b-47e9-ad60-914b7e7d795b&quot;"/>
    <we:property name="creatorTenantId" value="&quot;2ac683ef-97d9-466b-b2a8-6abefb28b6c0&quot;"/>
    <we:property name="creatorUserId" value="&quot;100320021486E58F&quot;"/>
    <we:property name="datasetId" value="&quot;96853e0e-8e18-4ad6-b717-14a5e503e7bd&quot;"/>
    <we:property name="embedUrl" value="&quot;/reportEmbed?reportId=45071e6a-12db-425c-a628-1ac1bedd31b1&amp;config=eyJjbHVzdGVyVXJsIjoiaHR0cHM6Ly9XQUJJLUlORElBLUNFTlRSQUwtQS1QUklNQVJZLXJlZGlyZWN0LmFuYWx5c2lzLndpbmRvd3MubmV0IiwiZW1iZWRGZWF0dXJlcyI6eyJ1c2FnZU1ldHJpY3NWTmV4dCI6dHJ1ZSwiZGlzYWJsZUFuZ3VsYXJKU0Jvb3RzdHJhcFJkbEVtYmVkIjp0cnVlfX0%3D&amp;disableSensitivityBanner=true&quot;"/>
    <we:property name="initialStateBookmark" value="&quot;H4sIAAAAAAAAA91YbU/jOBD+Kyhf9ktBeW/CN95Wh4BdBIjT6YTQxJ60XtI4Z7ssXdT/fmMnKdvCLl1OHGi/VK49Hj/zeOaxnXuPC91UMPsEE/S2vV0pbyagbjYCb+DVXd/nz0cnO2dH1592Tg6oWzZGyFp72/eeATVCcyn0FCrrgTr/vhp4UFWnMLL/Sqg0DrwGlZY1VOIbtsY0ZNQU5wMP75pKKrAuzw0YtG5vyZz+09rBVkQrAjPiFs+Rmbb3DBupTPc/Gw7Rj6OMh4mPOS8AS6A5uh11MJ+3J6NSVIbWtc1idnDXKIrlvufgoxssg8hnWZ6EnOc5DxBzDGkpM2uszR6hH0klGFSei0uhbsO49/ZkNZ241sFS/7mcKoZnWLqh2ggzI09cTK655WJOBJ0qSfS5/lJocn49Q1BuaCy/7ikkQ+5tB/Mr6rl17O7J2oCou2h8SPwgHyIPspgNc/DTNPhxwF0wO/wWakaOVyM5QdBTheuGcqGg1pb9jW6iXg3qRBqp2IxVqDfObB48Cs2fD94MF6j3hWpnRAk2rQyNvS9cU2NT/0aP4eu7AvbZjPEne2iLRot6VHXC5OTHtS5apI3AvTEoY4Wv+EISYguGJknFUe3OXM3sC9VrUzhYwf2/1AuFQUYJ8LKAMGNpECcRRGE4/EmhLylbHPC0ZEkYllCmRVnkEY8flO3dpfeyKodpHJV5mMV+jMMAWQ7pm2BfswSWwKcckiwsszJhjM4WyELIX+1IEdqQL/MIeT+wBl6IgiLIk8Qv/AiKMC0ClrwF2Wup8xJyHkYp8iQtMSiyKGZxkeDbIX/2vFvCnoUMGeNJwTEY+lFWDOFNyvO/iqmBosKDuzW1NFjV0tdJ+VY8U4iGeVFAmuZxHrPcp0x/+S3pD0Gloth4doy3WD1GvBh/PNSDvAQl2muxi+5Fd8fuVr9w5S1xMKFr4tjZfQfH26fJGw8ddrgLwvvrqYvnGtuuK8FQLe26N0F6OtjGCOmiaicRrU0LTqB+oH65ddk/Deig/ajkxE3rwrQaueDhWJJo2lgubM5dR0mIcViWm0UaFZuxH/mbYH94FEHC4yBKU/vSaAFTSAPvT0p1dO7pOs2F6Vg/XMk/3ZmskZn9RhLQlWzsiKVVL6GaumcUOT0WpmXmvu0mw9APw2NredXmrZtD2w1P0DeR3BGMLmmfdPdhF7RgH2wRdGWwbin+1gluSW3fnOTsy3cPycXu/OYE2IpmwMbI2/Nnv/1IcGhw0kYvuIWkGa10yFtpnjSEQfdC3f87ErXVCLtCaX5dw19SxU/X1sA7E6Ox+UEh9HU1t4bLn0TskGczguqIzsf+O0XLg5KVa/WZQWaVpbId/WeKakYhOYt+27bcpmwtdmxreTu2HF7yIzRRVUGjrcjajyXUxdERc4SzX5CdVyDTwTsVdd1jsz1KSkdvj7IvlnpaVZ1YzZ8+AuTU6AYYnkKNTwiZI54jf0bM3Lcmzy1Cp4+gEJ+ZYIEvpG8+/xebtpiSDBMAAA==&quot;"/>
    <we:property name="isFiltersActionButtonVisible" value="true"/>
    <we:property name="pageDisplayName" value="&quot;6.2&quot;"/>
    <we:property name="pageName" value="&quot;ReportSection877e0438d250e9dbaefa&quot;"/>
    <we:property name="reportEmbeddedTime" value="&quot;2023-09-28T10:19:15.468Z&quot;"/>
    <we:property name="reportName" value="&quot;C7&quot;"/>
    <we:property name="reportState" value="&quot;CONNECTED&quot;"/>
    <we:property name="reportUrl" value="&quot;/groups/me/reports/45071e6a-12db-425c-a628-1ac1bedd31b1/ReportSection877e0438d250e9dbaefa?bookmarkGuid=84486c59-ae50-4b57-af55-2ea9e81bf470&amp;bookmarkUsage=1&amp;ctid=2ac683ef-97d9-466b-b2a8-6abefb28b6c0&amp;fromEntryPoint=export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Purpose xmlns="f577acbf-5b0b-4b4f-9948-268e97f8d3a4">Informational</Document_x0020_Purpose>
    <Initiatives xmlns="f577acbf-5b0b-4b4f-9948-268e97f8d3a4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01524DC532D42A0E0ED886331A72B" ma:contentTypeVersion="15" ma:contentTypeDescription="Create a new document." ma:contentTypeScope="" ma:versionID="aba17d7263e5a17e1efe42a3571abb41">
  <xsd:schema xmlns:xsd="http://www.w3.org/2001/XMLSchema" xmlns:xs="http://www.w3.org/2001/XMLSchema" xmlns:p="http://schemas.microsoft.com/office/2006/metadata/properties" xmlns:ns2="f577acbf-5b0b-4b4f-9948-268e97f8d3a4" xmlns:ns3="b1e4d6ee-9f6f-43f8-a618-24f3d84da28f" targetNamespace="http://schemas.microsoft.com/office/2006/metadata/properties" ma:root="true" ma:fieldsID="e4e3c9c8ed1c3d723d02c9f1cb24d19a" ns2:_="" ns3:_="">
    <xsd:import namespace="f577acbf-5b0b-4b4f-9948-268e97f8d3a4"/>
    <xsd:import namespace="b1e4d6ee-9f6f-43f8-a618-24f3d84da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Document_x0020_Purpose" minOccurs="0"/>
                <xsd:element ref="ns2:Initiative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7acbf-5b0b-4b4f-9948-268e97f8d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ocument_x0020_Purpose" ma:index="14" nillable="true" ma:displayName="Document Purpose" ma:default="Informational" ma:format="Dropdown" ma:internalName="Document_x0020_Purpose">
      <xsd:simpleType>
        <xsd:restriction base="dms:Choice">
          <xsd:enumeration value="Informational"/>
          <xsd:enumeration value="Feature Spec"/>
          <xsd:enumeration value="Engineering Design"/>
          <xsd:enumeration value="Planning"/>
        </xsd:restriction>
      </xsd:simpleType>
    </xsd:element>
    <xsd:element name="Initiatives" ma:index="15" nillable="true" ma:displayName="Initiatives" ma:description="List of initiatives related to this document" ma:internalName="Initiativ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dd-in MAU"/>
                    <xsd:enumeration value="Custom Functions"/>
                    <xsd:enumeration value="Data &amp; Analytics"/>
                    <xsd:enumeration value="DevEx: Portals &amp; Programs"/>
                    <xsd:enumeration value="DevEx: Tools &amp; Libraries"/>
                    <xsd:enumeration value="Engineering"/>
                    <xsd:enumeration value="Excel API"/>
                    <xsd:enumeration value="In-Market Support"/>
                    <xsd:enumeration value="Maker Access"/>
                    <xsd:enumeration value="SDX Runtime &amp; Partners"/>
                    <xsd:enumeration value="SDX Service Delivery"/>
                    <xsd:enumeration value="SDX API &amp; Pipeline"/>
                    <xsd:enumeration value="Shield &amp; OCE"/>
                  </xsd:restriction>
                </xsd:simpleType>
              </xsd:element>
            </xsd:sequence>
          </xsd:extension>
        </xsd:complexContent>
      </xsd:complex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e4d6ee-9f6f-43f8-a618-24f3d84da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7AB1FA-2F28-4684-9230-02ACEB6C0B0A}">
  <ds:schemaRefs>
    <ds:schemaRef ds:uri="http://purl.org/dc/elements/1.1/"/>
    <ds:schemaRef ds:uri="http://schemas.microsoft.com/office/2006/metadata/properties"/>
    <ds:schemaRef ds:uri="b1e4d6ee-9f6f-43f8-a618-24f3d84da28f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f577acbf-5b0b-4b4f-9948-268e97f8d3a4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21AFCC0-734A-4A90-A597-A1CB34860D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D29C39-1C4E-4B06-A1F4-2510F2DACF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77acbf-5b0b-4b4f-9948-268e97f8d3a4"/>
    <ds:schemaRef ds:uri="b1e4d6ee-9f6f-43f8-a618-24f3d84da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2894</TotalTime>
  <Words>1318</Words>
  <Application>Microsoft Office PowerPoint</Application>
  <PresentationFormat>Widescreen</PresentationFormat>
  <Paragraphs>148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Anton</vt:lpstr>
      <vt:lpstr>Arial</vt:lpstr>
      <vt:lpstr>Arial Bold</vt:lpstr>
      <vt:lpstr>Arial Bold Italics</vt:lpstr>
      <vt:lpstr>Calibri</vt:lpstr>
      <vt:lpstr>Calibri Light</vt:lpstr>
      <vt:lpstr>Canva Sans</vt:lpstr>
      <vt:lpstr>Canva Sans Bold</vt:lpstr>
      <vt:lpstr>Now Heavy</vt:lpstr>
      <vt:lpstr>TT Chocolates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</dc:creator>
  <cp:lastModifiedBy>Burhanuddin Khokhawala</cp:lastModifiedBy>
  <cp:revision>16</cp:revision>
  <dcterms:created xsi:type="dcterms:W3CDTF">2018-06-07T21:39:02Z</dcterms:created>
  <dcterms:modified xsi:type="dcterms:W3CDTF">2023-10-01T07:19:23Z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0x010100CD401524DC532D42A0E0ED886331A72B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t-dahop@microsoft.com</vt:lpwstr>
  </property>
  <property fmtid="{D5CDD505-2E9C-101B-9397-08002B2CF9AE}" pid="6" name="MSIP_Label_f42aa342-8706-4288-bd11-ebb85995028c_SetDate">
    <vt:lpwstr>2018-06-18T13:45:27.3782680Z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